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  <p:sldId id="268" r:id="rId7"/>
    <p:sldId id="266" r:id="rId8"/>
    <p:sldId id="267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EEDB05-388F-8B83-3914-14864D8080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59A60EA-EB1C-6081-8606-33B0D26BE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0CB7AA-0982-2C59-AA91-597CE74B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EB1EFE-0857-CA8B-5A44-2AE39841A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24D3E3-6177-F1AF-AC61-BB565BF96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378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BFA12A-AB86-D145-DF09-27994C7C3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6095D0A-C01F-1CC0-D3E6-E5518A365C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9F7F9D-362D-3667-6C29-BE372D9C6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FB3BBE-E27D-B332-72FD-85A6EC8F4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3322D2D-A7C5-754A-5028-4C591FE3E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37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2A8F238-95D4-1E5C-64F0-CF740FB211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556D781-655D-F62A-A576-7593C165B0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1777CC-3559-61AC-B762-46D420CF7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0E2D5B-D5FC-CF36-BDCF-DEF2FEACD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3FAFF2-B56A-8AB2-1DF8-0B835225C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970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B55C6F-38B6-5DC2-AB04-568028DD6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FAEDE4-BBB4-0B40-BE9A-916C864EE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86E134-C0B6-3E20-45EF-3A49DC331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12C3B0-773F-0BD5-EF74-B68973798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314ACC-450A-C542-FEAA-D893D1960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17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7D01A8-25F0-F6B0-8903-6DA431C1C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32146DC-D3A7-F33B-4BEB-45EFBFFDC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9902C7-3E63-F45F-3E81-95B3F51EF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65669E-749D-D708-0E1E-6331D45A1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1C75A1-CDFF-2614-CC7C-F505B7422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1462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9785F0-21D3-7047-0FCE-33DEB4F98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6504041-B30C-F535-2048-A16AF27E65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CA88E48-B42F-FA5B-5933-2BE5960B01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0333D0F-012C-5237-DFE5-575884F04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F0F890-1704-B5C9-61FA-2DCB371F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7DA2B9B-1E7E-AF61-1579-529B92190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1030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656FE5-E95A-B9A1-08D7-B6C68ACAB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26A1F6-EC48-C814-0CD7-950DF8EEE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ED7BDCF-57DC-F70E-5D75-3F52E8845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162CC7B-5F1C-0A7D-E289-0F131EC63B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4DDE30D-7CE6-E5FF-A52C-0D9B76BE8D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BE35BD6-4B15-77B5-B182-941A81A2B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0CD24C2-5E73-AF20-D012-E80A6DBD9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CA73F0E-F4AC-D3D7-6529-445292D6F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9990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B48505-8398-A45D-B589-2D7C06518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4A4744A-E725-D85D-C62D-CC6C84BF0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2168C04-AD86-A13F-4066-770B5EA5E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765B74A-A508-DF15-AB3C-6CB43D241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1611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63F198F-9813-851A-86C6-1E1D6CA8B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69F2187-E440-00EB-1651-D0884E4D5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67C12D7-E355-3905-655E-29F3A6FD1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174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729807-720B-CEF5-393D-F71CEE5BF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025085-CA84-C635-7527-F8AE1CE7C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56ED556-1CFC-AC73-B4A5-871816D4FA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3FB6699-01F4-D33F-7A1C-2C0E48A89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6227E11-7661-7D9E-F3C4-2FE8B9DBA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2A46AA4-EEB2-A2D6-0831-64505BFC5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6617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56D44E-757D-458F-2028-2130F199F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9DF0948-14AF-EA6B-5823-BB0C06D14A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EB7B8B-1903-C9D6-CB1B-93F6A703FF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1371C68-3D4F-09F4-D9E0-B225A53CA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C46914-EA14-6625-E0DF-E9A5AC16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F11101E-5899-AD37-020D-8D1F05C40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4815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1B78B7D-B607-4BAA-C263-AAC29DC0A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78B1A3B-A3B3-8AC9-2CE8-EBE469088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C0F2A72-2A0A-16C9-A631-9C5E7DF9BB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2B2189-A8E8-4F0A-8226-B032ABA75BD5}" type="datetimeFigureOut">
              <a:rPr lang="es-ES" smtClean="0"/>
              <a:t>25/08/2025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CDEB2CA-636F-247D-E326-2101B95DB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A3F637-384E-2E0B-1AEE-57C1B4F66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0DFFAC-75FC-4998-A4A5-99BC7DFFF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673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1EBAD-43E2-873F-70B9-96E796E95C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s-ES" dirty="0">
                <a:solidFill>
                  <a:srgbClr val="0070C0"/>
                </a:solidFill>
              </a:rPr>
            </a:br>
            <a:r>
              <a:rPr lang="es-ES" dirty="0" err="1">
                <a:solidFill>
                  <a:srgbClr val="0070C0"/>
                </a:solidFill>
              </a:rPr>
              <a:t>Què</a:t>
            </a:r>
            <a:r>
              <a:rPr lang="es-ES" dirty="0">
                <a:solidFill>
                  <a:srgbClr val="0070C0"/>
                </a:solidFill>
              </a:rPr>
              <a:t> es Erasmus +?</a:t>
            </a:r>
          </a:p>
        </p:txBody>
      </p:sp>
      <p:pic>
        <p:nvPicPr>
          <p:cNvPr id="5" name="Imagen 4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AD0B3C13-2CA5-8D8F-69A9-D29646C29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81250" cy="1409700"/>
          </a:xfrm>
          <a:prstGeom prst="rect">
            <a:avLst/>
          </a:prstGeom>
        </p:spPr>
      </p:pic>
      <p:pic>
        <p:nvPicPr>
          <p:cNvPr id="6" name="Imagen 5" descr="Forma&#10;&#10;El contenido generado por IA puede ser incorrecto.">
            <a:extLst>
              <a:ext uri="{FF2B5EF4-FFF2-40B4-BE49-F238E27FC236}">
                <a16:creationId xmlns:a16="http://schemas.microsoft.com/office/drawing/2014/main" id="{DAC77AEA-674D-7FED-0913-31F0ECD15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0" y="5769447"/>
            <a:ext cx="3111500" cy="103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64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C2A3BC-9BB1-4BB5-A3B7-CF9579446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C7B0BAD9-CA64-4D86-1559-2F914454C5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81250" cy="14097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F52C7E24-9FF6-0A1A-0A79-724B4ACECEA1}"/>
              </a:ext>
            </a:extLst>
          </p:cNvPr>
          <p:cNvSpPr txBox="1"/>
          <p:nvPr/>
        </p:nvSpPr>
        <p:spPr>
          <a:xfrm>
            <a:off x="1603374" y="1828494"/>
            <a:ext cx="9521825" cy="4622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  <a:p>
            <a:r>
              <a:rPr lang="es-ES" b="1" dirty="0"/>
              <a:t>🧭 </a:t>
            </a:r>
            <a:r>
              <a:rPr lang="es-ES" b="1" dirty="0" err="1">
                <a:solidFill>
                  <a:srgbClr val="0070C0"/>
                </a:solidFill>
              </a:rPr>
              <a:t>Què</a:t>
            </a:r>
            <a:r>
              <a:rPr lang="es-ES" b="1" dirty="0">
                <a:solidFill>
                  <a:srgbClr val="0070C0"/>
                </a:solidFill>
              </a:rPr>
              <a:t> </a:t>
            </a:r>
            <a:r>
              <a:rPr lang="es-ES" b="1" dirty="0" err="1">
                <a:solidFill>
                  <a:srgbClr val="0070C0"/>
                </a:solidFill>
              </a:rPr>
              <a:t>és</a:t>
            </a:r>
            <a:r>
              <a:rPr lang="es-ES" b="1" dirty="0">
                <a:solidFill>
                  <a:srgbClr val="0070C0"/>
                </a:solidFill>
              </a:rPr>
              <a:t> Erasmus+?</a:t>
            </a:r>
          </a:p>
          <a:p>
            <a:r>
              <a:rPr lang="es-ES" b="1" dirty="0">
                <a:solidFill>
                  <a:srgbClr val="0070C0"/>
                </a:solidFill>
                <a:effectLst/>
              </a:rPr>
              <a:t>Erasmus+</a:t>
            </a:r>
            <a:r>
              <a:rPr lang="es-ES" dirty="0">
                <a:solidFill>
                  <a:srgbClr val="0070C0"/>
                </a:solidFill>
                <a:effectLst/>
              </a:rPr>
              <a:t> </a:t>
            </a:r>
            <a:r>
              <a:rPr lang="es-ES" dirty="0" err="1">
                <a:solidFill>
                  <a:srgbClr val="0070C0"/>
                </a:solidFill>
                <a:effectLst/>
              </a:rPr>
              <a:t>és</a:t>
            </a:r>
            <a:r>
              <a:rPr lang="es-ES" dirty="0">
                <a:solidFill>
                  <a:srgbClr val="0070C0"/>
                </a:solidFill>
                <a:effectLst/>
              </a:rPr>
              <a:t> el programa de la Unió Europea per fomentar la </a:t>
            </a:r>
            <a:r>
              <a:rPr lang="es-ES" dirty="0" err="1">
                <a:solidFill>
                  <a:srgbClr val="0070C0"/>
                </a:solidFill>
                <a:effectLst/>
              </a:rPr>
              <a:t>mobilitat</a:t>
            </a:r>
            <a:r>
              <a:rPr lang="es-ES" dirty="0">
                <a:solidFill>
                  <a:srgbClr val="0070C0"/>
                </a:solidFill>
                <a:effectLst/>
              </a:rPr>
              <a:t> educativa, la </a:t>
            </a:r>
            <a:r>
              <a:rPr lang="es-ES" dirty="0" err="1">
                <a:solidFill>
                  <a:srgbClr val="0070C0"/>
                </a:solidFill>
                <a:effectLst/>
              </a:rPr>
              <a:t>cooperació</a:t>
            </a:r>
            <a:r>
              <a:rPr lang="es-ES" dirty="0">
                <a:solidFill>
                  <a:srgbClr val="0070C0"/>
                </a:solidFill>
                <a:effectLst/>
              </a:rPr>
              <a:t> i la </a:t>
            </a:r>
            <a:r>
              <a:rPr lang="es-ES" dirty="0" err="1">
                <a:solidFill>
                  <a:srgbClr val="0070C0"/>
                </a:solidFill>
                <a:effectLst/>
              </a:rPr>
              <a:t>innovació</a:t>
            </a:r>
            <a:r>
              <a:rPr lang="es-ES" dirty="0">
                <a:solidFill>
                  <a:srgbClr val="0070C0"/>
                </a:solidFill>
                <a:effectLst/>
              </a:rPr>
              <a:t> entre </a:t>
            </a:r>
            <a:r>
              <a:rPr lang="es-ES" dirty="0" err="1">
                <a:solidFill>
                  <a:srgbClr val="0070C0"/>
                </a:solidFill>
                <a:effectLst/>
              </a:rPr>
              <a:t>països</a:t>
            </a:r>
            <a:r>
              <a:rPr lang="es-ES" dirty="0">
                <a:solidFill>
                  <a:srgbClr val="0070C0"/>
                </a:solidFill>
                <a:effectLst/>
              </a:rPr>
              <a:t> </a:t>
            </a:r>
            <a:r>
              <a:rPr lang="es-ES" dirty="0" err="1">
                <a:solidFill>
                  <a:srgbClr val="0070C0"/>
                </a:solidFill>
                <a:effectLst/>
              </a:rPr>
              <a:t>europeus</a:t>
            </a:r>
            <a:r>
              <a:rPr lang="es-ES" dirty="0">
                <a:solidFill>
                  <a:srgbClr val="0070C0"/>
                </a:solidFill>
                <a:effectLst/>
              </a:rPr>
              <a:t> (i </a:t>
            </a:r>
            <a:r>
              <a:rPr lang="es-ES" dirty="0" err="1">
                <a:solidFill>
                  <a:srgbClr val="0070C0"/>
                </a:solidFill>
                <a:effectLst/>
              </a:rPr>
              <a:t>alguns</a:t>
            </a:r>
            <a:r>
              <a:rPr lang="es-ES" dirty="0">
                <a:solidFill>
                  <a:srgbClr val="0070C0"/>
                </a:solidFill>
                <a:effectLst/>
              </a:rPr>
              <a:t> </a:t>
            </a:r>
            <a:r>
              <a:rPr lang="es-ES" dirty="0" err="1">
                <a:solidFill>
                  <a:srgbClr val="0070C0"/>
                </a:solidFill>
                <a:effectLst/>
              </a:rPr>
              <a:t>associats</a:t>
            </a:r>
            <a:r>
              <a:rPr lang="es-ES" dirty="0">
                <a:solidFill>
                  <a:srgbClr val="0070C0"/>
                </a:solidFill>
                <a:effectLst/>
              </a:rPr>
              <a:t>). A través </a:t>
            </a:r>
            <a:r>
              <a:rPr lang="es-ES" dirty="0" err="1">
                <a:solidFill>
                  <a:srgbClr val="0070C0"/>
                </a:solidFill>
                <a:effectLst/>
              </a:rPr>
              <a:t>d’aquest</a:t>
            </a:r>
            <a:r>
              <a:rPr lang="es-ES" dirty="0">
                <a:solidFill>
                  <a:srgbClr val="0070C0"/>
                </a:solidFill>
                <a:effectLst/>
              </a:rPr>
              <a:t> programa, </a:t>
            </a:r>
            <a:r>
              <a:rPr lang="es-ES" dirty="0" err="1">
                <a:solidFill>
                  <a:srgbClr val="0070C0"/>
                </a:solidFill>
                <a:effectLst/>
              </a:rPr>
              <a:t>milers</a:t>
            </a:r>
            <a:r>
              <a:rPr lang="es-ES" dirty="0">
                <a:solidFill>
                  <a:srgbClr val="0070C0"/>
                </a:solidFill>
                <a:effectLst/>
              </a:rPr>
              <a:t> de centres </a:t>
            </a:r>
            <a:r>
              <a:rPr lang="es-ES" dirty="0" err="1">
                <a:solidFill>
                  <a:srgbClr val="0070C0"/>
                </a:solidFill>
                <a:effectLst/>
              </a:rPr>
              <a:t>educatius</a:t>
            </a:r>
            <a:r>
              <a:rPr lang="es-ES" dirty="0">
                <a:solidFill>
                  <a:srgbClr val="0070C0"/>
                </a:solidFill>
                <a:effectLst/>
              </a:rPr>
              <a:t> i </a:t>
            </a:r>
            <a:r>
              <a:rPr lang="es-ES" dirty="0" err="1">
                <a:solidFill>
                  <a:srgbClr val="0070C0"/>
                </a:solidFill>
                <a:effectLst/>
              </a:rPr>
              <a:t>professionals</a:t>
            </a:r>
            <a:r>
              <a:rPr lang="es-ES" dirty="0">
                <a:solidFill>
                  <a:srgbClr val="0070C0"/>
                </a:solidFill>
                <a:effectLst/>
              </a:rPr>
              <a:t> participen cada </a:t>
            </a:r>
            <a:r>
              <a:rPr lang="es-ES" dirty="0" err="1">
                <a:solidFill>
                  <a:srgbClr val="0070C0"/>
                </a:solidFill>
                <a:effectLst/>
              </a:rPr>
              <a:t>any</a:t>
            </a:r>
            <a:r>
              <a:rPr lang="es-ES" dirty="0">
                <a:solidFill>
                  <a:srgbClr val="0070C0"/>
                </a:solidFill>
                <a:effectLst/>
              </a:rPr>
              <a:t> en </a:t>
            </a:r>
            <a:r>
              <a:rPr lang="es-ES" dirty="0" err="1">
                <a:solidFill>
                  <a:srgbClr val="0070C0"/>
                </a:solidFill>
                <a:effectLst/>
              </a:rPr>
              <a:t>projectes</a:t>
            </a:r>
            <a:r>
              <a:rPr lang="es-ES" dirty="0">
                <a:solidFill>
                  <a:srgbClr val="0070C0"/>
                </a:solidFill>
                <a:effectLst/>
              </a:rPr>
              <a:t> que </a:t>
            </a:r>
            <a:r>
              <a:rPr lang="es-ES" dirty="0" err="1">
                <a:solidFill>
                  <a:srgbClr val="0070C0"/>
                </a:solidFill>
                <a:effectLst/>
              </a:rPr>
              <a:t>connecten</a:t>
            </a:r>
            <a:r>
              <a:rPr lang="es-ES" dirty="0">
                <a:solidFill>
                  <a:srgbClr val="0070C0"/>
                </a:solidFill>
                <a:effectLst/>
              </a:rPr>
              <a:t> persones i </a:t>
            </a:r>
            <a:r>
              <a:rPr lang="es-ES" dirty="0" err="1">
                <a:solidFill>
                  <a:srgbClr val="0070C0"/>
                </a:solidFill>
                <a:effectLst/>
              </a:rPr>
              <a:t>institucions</a:t>
            </a:r>
            <a:r>
              <a:rPr lang="es-ES" dirty="0">
                <a:solidFill>
                  <a:srgbClr val="0070C0"/>
                </a:solidFill>
                <a:effectLst/>
              </a:rPr>
              <a:t> a escala europea.</a:t>
            </a:r>
          </a:p>
          <a:p>
            <a:endParaRPr lang="es-ES" dirty="0"/>
          </a:p>
          <a:p>
            <a:endParaRPr lang="es-ES" dirty="0"/>
          </a:p>
          <a:p>
            <a:r>
              <a:rPr lang="es-ES" b="1" dirty="0"/>
              <a:t>🎯 </a:t>
            </a:r>
            <a:r>
              <a:rPr lang="es-ES" b="1" dirty="0" err="1">
                <a:solidFill>
                  <a:srgbClr val="0070C0"/>
                </a:solidFill>
              </a:rPr>
              <a:t>Objectius</a:t>
            </a:r>
            <a:r>
              <a:rPr lang="es-ES" b="1" dirty="0">
                <a:solidFill>
                  <a:srgbClr val="0070C0"/>
                </a:solidFill>
              </a:rPr>
              <a:t> </a:t>
            </a:r>
            <a:r>
              <a:rPr lang="es-ES" b="1" dirty="0" err="1">
                <a:solidFill>
                  <a:srgbClr val="0070C0"/>
                </a:solidFill>
              </a:rPr>
              <a:t>generals</a:t>
            </a:r>
            <a:endParaRPr lang="es-ES" b="1" dirty="0">
              <a:solidFill>
                <a:srgbClr val="0070C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70C0"/>
                </a:solidFill>
                <a:effectLst/>
              </a:rPr>
              <a:t>Millorar</a:t>
            </a:r>
            <a:r>
              <a:rPr lang="es-ES" dirty="0">
                <a:solidFill>
                  <a:srgbClr val="0070C0"/>
                </a:solidFill>
                <a:effectLst/>
              </a:rPr>
              <a:t> la </a:t>
            </a:r>
            <a:r>
              <a:rPr lang="es-ES" dirty="0" err="1">
                <a:solidFill>
                  <a:srgbClr val="0070C0"/>
                </a:solidFill>
                <a:effectLst/>
              </a:rPr>
              <a:t>qualitat</a:t>
            </a:r>
            <a:r>
              <a:rPr lang="es-ES" dirty="0">
                <a:solidFill>
                  <a:srgbClr val="0070C0"/>
                </a:solidFill>
                <a:effectLst/>
              </a:rPr>
              <a:t> de </a:t>
            </a:r>
            <a:r>
              <a:rPr lang="es-ES" dirty="0" err="1">
                <a:solidFill>
                  <a:srgbClr val="0070C0"/>
                </a:solidFill>
                <a:effectLst/>
              </a:rPr>
              <a:t>l’ensenyament</a:t>
            </a:r>
            <a:r>
              <a:rPr lang="es-ES" dirty="0">
                <a:solidFill>
                  <a:srgbClr val="0070C0"/>
                </a:solidFill>
                <a:effectLst/>
              </a:rPr>
              <a:t> i </a:t>
            </a:r>
            <a:r>
              <a:rPr lang="es-ES" dirty="0" err="1">
                <a:solidFill>
                  <a:srgbClr val="0070C0"/>
                </a:solidFill>
                <a:effectLst/>
              </a:rPr>
              <a:t>l’aprenentatge</a:t>
            </a:r>
            <a:r>
              <a:rPr lang="es-ES" dirty="0">
                <a:solidFill>
                  <a:srgbClr val="0070C0"/>
                </a:solidFill>
                <a:effectLst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70C0"/>
                </a:solidFill>
                <a:effectLst/>
              </a:rPr>
              <a:t>Fomentar la </a:t>
            </a:r>
            <a:r>
              <a:rPr lang="es-ES" dirty="0" err="1">
                <a:solidFill>
                  <a:srgbClr val="0070C0"/>
                </a:solidFill>
                <a:effectLst/>
              </a:rPr>
              <a:t>competència</a:t>
            </a:r>
            <a:r>
              <a:rPr lang="es-ES" dirty="0">
                <a:solidFill>
                  <a:srgbClr val="0070C0"/>
                </a:solidFill>
                <a:effectLst/>
              </a:rPr>
              <a:t> lingüística i intercultural.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70C0"/>
                </a:solidFill>
                <a:effectLst/>
              </a:rPr>
              <a:t>Potenciar el </a:t>
            </a:r>
            <a:r>
              <a:rPr lang="es-ES" dirty="0" err="1">
                <a:solidFill>
                  <a:srgbClr val="0070C0"/>
                </a:solidFill>
                <a:effectLst/>
              </a:rPr>
              <a:t>desenvolupament</a:t>
            </a:r>
            <a:r>
              <a:rPr lang="es-ES" dirty="0">
                <a:solidFill>
                  <a:srgbClr val="0070C0"/>
                </a:solidFill>
                <a:effectLst/>
              </a:rPr>
              <a:t> </a:t>
            </a:r>
            <a:r>
              <a:rPr lang="es-ES" dirty="0" err="1">
                <a:solidFill>
                  <a:srgbClr val="0070C0"/>
                </a:solidFill>
                <a:effectLst/>
              </a:rPr>
              <a:t>professional</a:t>
            </a:r>
            <a:r>
              <a:rPr lang="es-ES" dirty="0">
                <a:solidFill>
                  <a:srgbClr val="0070C0"/>
                </a:solidFill>
                <a:effectLst/>
              </a:rPr>
              <a:t> del personal </a:t>
            </a:r>
            <a:r>
              <a:rPr lang="es-ES" dirty="0" err="1">
                <a:solidFill>
                  <a:srgbClr val="0070C0"/>
                </a:solidFill>
                <a:effectLst/>
              </a:rPr>
              <a:t>educatiu</a:t>
            </a:r>
            <a:r>
              <a:rPr lang="es-ES" dirty="0">
                <a:solidFill>
                  <a:srgbClr val="0070C0"/>
                </a:solidFill>
                <a:effectLst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70C0"/>
                </a:solidFill>
                <a:effectLst/>
              </a:rPr>
              <a:t>Enriquir</a:t>
            </a:r>
            <a:r>
              <a:rPr lang="es-ES" dirty="0">
                <a:solidFill>
                  <a:srgbClr val="0070C0"/>
                </a:solidFill>
                <a:effectLst/>
              </a:rPr>
              <a:t> </a:t>
            </a:r>
            <a:r>
              <a:rPr lang="es-ES" dirty="0" err="1">
                <a:solidFill>
                  <a:srgbClr val="0070C0"/>
                </a:solidFill>
                <a:effectLst/>
              </a:rPr>
              <a:t>l’experiència</a:t>
            </a:r>
            <a:r>
              <a:rPr lang="es-ES" dirty="0">
                <a:solidFill>
                  <a:srgbClr val="0070C0"/>
                </a:solidFill>
                <a:effectLst/>
              </a:rPr>
              <a:t> personal i </a:t>
            </a:r>
            <a:r>
              <a:rPr lang="es-ES" dirty="0" err="1">
                <a:solidFill>
                  <a:srgbClr val="0070C0"/>
                </a:solidFill>
                <a:effectLst/>
              </a:rPr>
              <a:t>acadèmica</a:t>
            </a:r>
            <a:r>
              <a:rPr lang="es-ES" dirty="0">
                <a:solidFill>
                  <a:srgbClr val="0070C0"/>
                </a:solidFill>
                <a:effectLst/>
              </a:rPr>
              <a:t> de </a:t>
            </a:r>
            <a:r>
              <a:rPr lang="es-ES" dirty="0" err="1">
                <a:solidFill>
                  <a:srgbClr val="0070C0"/>
                </a:solidFill>
                <a:effectLst/>
              </a:rPr>
              <a:t>l’alumnat</a:t>
            </a:r>
            <a:r>
              <a:rPr lang="es-ES" dirty="0">
                <a:solidFill>
                  <a:srgbClr val="0070C0"/>
                </a:solidFill>
                <a:effectLst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70C0"/>
                </a:solidFill>
                <a:effectLst/>
              </a:rPr>
              <a:t>Impulsar la </a:t>
            </a:r>
            <a:r>
              <a:rPr lang="es-ES" dirty="0" err="1">
                <a:solidFill>
                  <a:srgbClr val="0070C0"/>
                </a:solidFill>
                <a:effectLst/>
              </a:rPr>
              <a:t>innovació</a:t>
            </a:r>
            <a:r>
              <a:rPr lang="es-ES" dirty="0">
                <a:solidFill>
                  <a:srgbClr val="0070C0"/>
                </a:solidFill>
                <a:effectLst/>
              </a:rPr>
              <a:t> </a:t>
            </a:r>
            <a:r>
              <a:rPr lang="es-ES" dirty="0" err="1">
                <a:solidFill>
                  <a:srgbClr val="0070C0"/>
                </a:solidFill>
                <a:effectLst/>
              </a:rPr>
              <a:t>pedagògica</a:t>
            </a:r>
            <a:r>
              <a:rPr lang="es-ES" dirty="0">
                <a:solidFill>
                  <a:srgbClr val="0070C0"/>
                </a:solidFill>
                <a:effectLst/>
              </a:rPr>
              <a:t> i la </a:t>
            </a:r>
            <a:r>
              <a:rPr lang="es-ES" dirty="0" err="1">
                <a:solidFill>
                  <a:srgbClr val="0070C0"/>
                </a:solidFill>
                <a:effectLst/>
              </a:rPr>
              <a:t>internacionalització</a:t>
            </a:r>
            <a:r>
              <a:rPr lang="es-ES" dirty="0">
                <a:solidFill>
                  <a:srgbClr val="0070C0"/>
                </a:solidFill>
                <a:effectLst/>
              </a:rPr>
              <a:t> </a:t>
            </a:r>
            <a:r>
              <a:rPr lang="es-ES" dirty="0" err="1">
                <a:solidFill>
                  <a:srgbClr val="0070C0"/>
                </a:solidFill>
                <a:effectLst/>
              </a:rPr>
              <a:t>dels</a:t>
            </a:r>
            <a:r>
              <a:rPr lang="es-ES" dirty="0">
                <a:solidFill>
                  <a:srgbClr val="0070C0"/>
                </a:solidFill>
                <a:effectLst/>
              </a:rPr>
              <a:t> centres.</a:t>
            </a:r>
            <a:endParaRPr lang="es-ES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3D27A0D-EF02-AC75-C8F4-D694C1CCABD1}"/>
              </a:ext>
            </a:extLst>
          </p:cNvPr>
          <p:cNvSpPr txBox="1"/>
          <p:nvPr/>
        </p:nvSpPr>
        <p:spPr>
          <a:xfrm>
            <a:off x="3005282" y="505190"/>
            <a:ext cx="64377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>
                <a:solidFill>
                  <a:srgbClr val="002060"/>
                </a:solidFill>
              </a:rPr>
              <a:t>GUIA</a:t>
            </a:r>
            <a:r>
              <a:rPr lang="es-ES" sz="2400" b="1" dirty="0">
                <a:solidFill>
                  <a:srgbClr val="002060"/>
                </a:solidFill>
              </a:rPr>
              <a:t> PER PARTICIPAR EN EL PROGRAMA ERASMUS+ ESCOLAR, </a:t>
            </a:r>
            <a:r>
              <a:rPr lang="es-ES" sz="2400" b="1" dirty="0" err="1">
                <a:solidFill>
                  <a:srgbClr val="002060"/>
                </a:solidFill>
              </a:rPr>
              <a:t>ADULTS</a:t>
            </a:r>
            <a:r>
              <a:rPr lang="es-ES" sz="2400" b="1" dirty="0">
                <a:solidFill>
                  <a:srgbClr val="002060"/>
                </a:solidFill>
              </a:rPr>
              <a:t> I FP</a:t>
            </a:r>
          </a:p>
          <a:p>
            <a:endParaRPr lang="es-ES" dirty="0"/>
          </a:p>
        </p:txBody>
      </p:sp>
      <p:pic>
        <p:nvPicPr>
          <p:cNvPr id="22" name="Imagen 21" descr="Forma&#10;&#10;El contenido generado por IA puede ser incorrecto.">
            <a:extLst>
              <a:ext uri="{FF2B5EF4-FFF2-40B4-BE49-F238E27FC236}">
                <a16:creationId xmlns:a16="http://schemas.microsoft.com/office/drawing/2014/main" id="{E1FE3A85-5A60-3DF0-823E-0E553D5D7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0" y="5769447"/>
            <a:ext cx="3111500" cy="103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17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0A7C44E-F386-DA12-7694-9B52B0345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9DED3A51-2DBA-5AE8-B0A2-CAF27740F2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81250" cy="14097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D8501E78-083E-E964-982C-73F678CDF298}"/>
              </a:ext>
            </a:extLst>
          </p:cNvPr>
          <p:cNvSpPr txBox="1"/>
          <p:nvPr/>
        </p:nvSpPr>
        <p:spPr>
          <a:xfrm>
            <a:off x="1653741" y="1564243"/>
            <a:ext cx="952182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000" dirty="0"/>
          </a:p>
          <a:p>
            <a:r>
              <a:rPr lang="es-ES" sz="2000" b="1" dirty="0"/>
              <a:t>👥 </a:t>
            </a:r>
            <a:r>
              <a:rPr lang="es-ES" sz="2000" b="1" dirty="0">
                <a:solidFill>
                  <a:srgbClr val="0070C0"/>
                </a:solidFill>
              </a:rPr>
              <a:t>A qui va </a:t>
            </a:r>
            <a:r>
              <a:rPr lang="es-ES" sz="2000" b="1" dirty="0" err="1">
                <a:solidFill>
                  <a:srgbClr val="0070C0"/>
                </a:solidFill>
              </a:rPr>
              <a:t>dirigit</a:t>
            </a:r>
            <a:r>
              <a:rPr lang="es-ES" sz="2000" b="1" dirty="0">
                <a:solidFill>
                  <a:srgbClr val="0070C0"/>
                </a:solidFill>
              </a:rPr>
              <a:t>?</a:t>
            </a:r>
          </a:p>
          <a:p>
            <a:endParaRPr lang="es-ES" sz="2000" b="1" dirty="0">
              <a:solidFill>
                <a:srgbClr val="0070C0"/>
              </a:solidFill>
            </a:endParaRPr>
          </a:p>
          <a:p>
            <a:r>
              <a:rPr lang="es-ES" sz="2000" b="1" dirty="0">
                <a:solidFill>
                  <a:srgbClr val="0070C0"/>
                </a:solidFill>
              </a:rPr>
              <a:t>1. </a:t>
            </a:r>
            <a:r>
              <a:rPr lang="es-ES" sz="2000" b="1" dirty="0" err="1">
                <a:solidFill>
                  <a:srgbClr val="0070C0"/>
                </a:solidFill>
              </a:rPr>
              <a:t>Educació</a:t>
            </a:r>
            <a:r>
              <a:rPr lang="es-ES" sz="2000" b="1" dirty="0">
                <a:solidFill>
                  <a:srgbClr val="0070C0"/>
                </a:solidFill>
              </a:rPr>
              <a:t> Escolar</a:t>
            </a:r>
          </a:p>
          <a:p>
            <a:r>
              <a:rPr lang="es-ES" sz="2000" dirty="0" err="1">
                <a:solidFill>
                  <a:srgbClr val="0070C0"/>
                </a:solidFill>
                <a:effectLst/>
              </a:rPr>
              <a:t>Educació</a:t>
            </a:r>
            <a:r>
              <a:rPr lang="es-ES" sz="2000" dirty="0">
                <a:solidFill>
                  <a:srgbClr val="0070C0"/>
                </a:solidFill>
                <a:effectLst/>
              </a:rPr>
              <a:t> Infantil,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Primària</a:t>
            </a:r>
            <a:r>
              <a:rPr lang="es-ES" sz="2000" dirty="0">
                <a:solidFill>
                  <a:srgbClr val="0070C0"/>
                </a:solidFill>
                <a:effectLst/>
              </a:rPr>
              <a:t> i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Secundària</a:t>
            </a:r>
            <a:r>
              <a:rPr lang="es-ES" sz="2000" dirty="0">
                <a:solidFill>
                  <a:srgbClr val="0070C0"/>
                </a:solidFill>
                <a:effectLst/>
              </a:rPr>
              <a:t> (ESO,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Batxillerat</a:t>
            </a:r>
            <a:r>
              <a:rPr lang="es-ES" sz="2000" dirty="0">
                <a:solidFill>
                  <a:srgbClr val="0070C0"/>
                </a:solidFill>
                <a:effectLst/>
              </a:rPr>
              <a:t>).</a:t>
            </a:r>
          </a:p>
          <a:p>
            <a:r>
              <a:rPr lang="es-ES" sz="2000" dirty="0">
                <a:solidFill>
                  <a:srgbClr val="0070C0"/>
                </a:solidFill>
                <a:effectLst/>
              </a:rPr>
              <a:t>Centres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públics</a:t>
            </a:r>
            <a:r>
              <a:rPr lang="es-ES" sz="2000" dirty="0">
                <a:solidFill>
                  <a:srgbClr val="0070C0"/>
                </a:solidFill>
                <a:effectLst/>
              </a:rPr>
              <a:t>,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concertats</a:t>
            </a:r>
            <a:r>
              <a:rPr lang="es-ES" sz="2000" dirty="0">
                <a:solidFill>
                  <a:srgbClr val="0070C0"/>
                </a:solidFill>
                <a:effectLst/>
              </a:rPr>
              <a:t> i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privats</a:t>
            </a:r>
            <a:r>
              <a:rPr lang="es-ES" sz="2000" dirty="0">
                <a:solidFill>
                  <a:srgbClr val="0070C0"/>
                </a:solidFill>
                <a:effectLst/>
              </a:rPr>
              <a:t>.</a:t>
            </a:r>
          </a:p>
          <a:p>
            <a:r>
              <a:rPr lang="es-ES" sz="2000" dirty="0" err="1">
                <a:solidFill>
                  <a:srgbClr val="0070C0"/>
                </a:solidFill>
                <a:effectLst/>
              </a:rPr>
              <a:t>Inclou</a:t>
            </a:r>
            <a:r>
              <a:rPr lang="es-ES" sz="2000" dirty="0">
                <a:solidFill>
                  <a:srgbClr val="0070C0"/>
                </a:solidFill>
                <a:effectLst/>
              </a:rPr>
              <a:t> </a:t>
            </a:r>
            <a:r>
              <a:rPr lang="es-ES" sz="2000" b="1" dirty="0">
                <a:solidFill>
                  <a:srgbClr val="0070C0"/>
                </a:solidFill>
                <a:effectLst/>
              </a:rPr>
              <a:t>alumnes,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docents</a:t>
            </a:r>
            <a:r>
              <a:rPr lang="es-ES" sz="2000" b="1" dirty="0">
                <a:solidFill>
                  <a:srgbClr val="0070C0"/>
                </a:solidFill>
                <a:effectLst/>
              </a:rPr>
              <a:t> i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equips</a:t>
            </a:r>
            <a:r>
              <a:rPr lang="es-ES" sz="2000" b="1" dirty="0">
                <a:solidFill>
                  <a:srgbClr val="0070C0"/>
                </a:solidFill>
                <a:effectLst/>
              </a:rPr>
              <a:t>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directius</a:t>
            </a:r>
            <a:r>
              <a:rPr lang="es-ES" sz="2000" dirty="0">
                <a:solidFill>
                  <a:srgbClr val="0070C0"/>
                </a:solidFill>
                <a:effectLst/>
              </a:rPr>
              <a:t>.</a:t>
            </a:r>
          </a:p>
          <a:p>
            <a:endParaRPr lang="es-ES" sz="2000" dirty="0">
              <a:solidFill>
                <a:srgbClr val="0070C0"/>
              </a:solidFill>
              <a:effectLst/>
            </a:endParaRPr>
          </a:p>
          <a:p>
            <a:r>
              <a:rPr lang="es-ES" sz="2000" b="1" dirty="0">
                <a:solidFill>
                  <a:srgbClr val="0070C0"/>
                </a:solidFill>
              </a:rPr>
              <a:t>2. </a:t>
            </a:r>
            <a:r>
              <a:rPr lang="es-ES" sz="2000" b="1" dirty="0" err="1">
                <a:solidFill>
                  <a:srgbClr val="0070C0"/>
                </a:solidFill>
              </a:rPr>
              <a:t>Educació</a:t>
            </a:r>
            <a:r>
              <a:rPr lang="es-ES" sz="2000" b="1" dirty="0">
                <a:solidFill>
                  <a:srgbClr val="0070C0"/>
                </a:solidFill>
              </a:rPr>
              <a:t> de Persones Adultes</a:t>
            </a:r>
          </a:p>
          <a:p>
            <a:r>
              <a:rPr lang="es-ES" sz="2000" dirty="0">
                <a:solidFill>
                  <a:srgbClr val="0070C0"/>
                </a:solidFill>
                <a:effectLst/>
              </a:rPr>
              <a:t>Centres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d’educació</a:t>
            </a:r>
            <a:r>
              <a:rPr lang="es-ES" sz="2000" dirty="0">
                <a:solidFill>
                  <a:srgbClr val="0070C0"/>
                </a:solidFill>
                <a:effectLst/>
              </a:rPr>
              <a:t>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d’adults</a:t>
            </a:r>
            <a:r>
              <a:rPr lang="es-ES" sz="2000" dirty="0">
                <a:solidFill>
                  <a:srgbClr val="0070C0"/>
                </a:solidFill>
                <a:effectLst/>
              </a:rPr>
              <a:t>,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escoles</a:t>
            </a:r>
            <a:r>
              <a:rPr lang="es-ES" sz="2000" dirty="0">
                <a:solidFill>
                  <a:srgbClr val="0070C0"/>
                </a:solidFill>
                <a:effectLst/>
              </a:rPr>
              <a:t>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oficials</a:t>
            </a:r>
            <a:r>
              <a:rPr lang="es-ES" sz="2000" dirty="0">
                <a:solidFill>
                  <a:srgbClr val="0070C0"/>
                </a:solidFill>
                <a:effectLst/>
              </a:rPr>
              <a:t>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d’idiomes</a:t>
            </a:r>
            <a:r>
              <a:rPr lang="es-ES" sz="2000" dirty="0">
                <a:solidFill>
                  <a:srgbClr val="0070C0"/>
                </a:solidFill>
                <a:effectLst/>
              </a:rPr>
              <a:t>,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entitats</a:t>
            </a:r>
            <a:r>
              <a:rPr lang="es-ES" sz="2000" dirty="0">
                <a:solidFill>
                  <a:srgbClr val="0070C0"/>
                </a:solidFill>
                <a:effectLst/>
              </a:rPr>
              <a:t> de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formació</a:t>
            </a:r>
            <a:r>
              <a:rPr lang="es-ES" sz="2000" dirty="0">
                <a:solidFill>
                  <a:srgbClr val="0070C0"/>
                </a:solidFill>
                <a:effectLst/>
              </a:rPr>
              <a:t> no formal,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biblioteques</a:t>
            </a:r>
            <a:r>
              <a:rPr lang="es-ES" sz="2000" dirty="0">
                <a:solidFill>
                  <a:srgbClr val="0070C0"/>
                </a:solidFill>
                <a:effectLst/>
              </a:rPr>
              <a:t>, ONG, etc.</a:t>
            </a:r>
          </a:p>
          <a:p>
            <a:r>
              <a:rPr lang="es-ES" sz="2000" dirty="0" err="1">
                <a:solidFill>
                  <a:srgbClr val="0070C0"/>
                </a:solidFill>
                <a:effectLst/>
              </a:rPr>
              <a:t>Destinat</a:t>
            </a:r>
            <a:r>
              <a:rPr lang="es-ES" sz="2000" dirty="0">
                <a:solidFill>
                  <a:srgbClr val="0070C0"/>
                </a:solidFill>
                <a:effectLst/>
              </a:rPr>
              <a:t> a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educadors</a:t>
            </a:r>
            <a:r>
              <a:rPr lang="es-ES" sz="2000" b="1" dirty="0">
                <a:solidFill>
                  <a:srgbClr val="0070C0"/>
                </a:solidFill>
                <a:effectLst/>
              </a:rPr>
              <a:t>,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formadors</a:t>
            </a:r>
            <a:r>
              <a:rPr lang="es-ES" sz="2000" b="1" dirty="0">
                <a:solidFill>
                  <a:srgbClr val="0070C0"/>
                </a:solidFill>
                <a:effectLst/>
              </a:rPr>
              <a:t>,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coordinadors</a:t>
            </a:r>
            <a:r>
              <a:rPr lang="es-ES" sz="2000" b="1" dirty="0">
                <a:solidFill>
                  <a:srgbClr val="0070C0"/>
                </a:solidFill>
                <a:effectLst/>
              </a:rPr>
              <a:t> i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participants</a:t>
            </a:r>
            <a:r>
              <a:rPr lang="es-ES" sz="2000" b="1" dirty="0">
                <a:solidFill>
                  <a:srgbClr val="0070C0"/>
                </a:solidFill>
                <a:effectLst/>
              </a:rPr>
              <a:t>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adults</a:t>
            </a:r>
            <a:r>
              <a:rPr lang="es-ES" sz="2000" dirty="0">
                <a:solidFill>
                  <a:srgbClr val="0070C0"/>
                </a:solidFill>
                <a:effectLst/>
              </a:rPr>
              <a:t>.</a:t>
            </a:r>
          </a:p>
          <a:p>
            <a:endParaRPr lang="es-ES" sz="2000" dirty="0">
              <a:solidFill>
                <a:srgbClr val="0070C0"/>
              </a:solidFill>
              <a:effectLst/>
            </a:endParaRPr>
          </a:p>
          <a:p>
            <a:r>
              <a:rPr lang="es-ES" sz="2000" b="1" dirty="0">
                <a:solidFill>
                  <a:srgbClr val="0070C0"/>
                </a:solidFill>
              </a:rPr>
              <a:t>3. </a:t>
            </a:r>
            <a:r>
              <a:rPr lang="es-ES" sz="2000" b="1" dirty="0" err="1">
                <a:solidFill>
                  <a:srgbClr val="0070C0"/>
                </a:solidFill>
              </a:rPr>
              <a:t>Formació</a:t>
            </a:r>
            <a:r>
              <a:rPr lang="es-ES" sz="2000" b="1" dirty="0">
                <a:solidFill>
                  <a:srgbClr val="0070C0"/>
                </a:solidFill>
              </a:rPr>
              <a:t> Professional (FP)</a:t>
            </a:r>
          </a:p>
          <a:p>
            <a:r>
              <a:rPr lang="es-ES" sz="2000" dirty="0">
                <a:solidFill>
                  <a:srgbClr val="0070C0"/>
                </a:solidFill>
                <a:effectLst/>
              </a:rPr>
              <a:t>Centres de FP de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grau</a:t>
            </a:r>
            <a:r>
              <a:rPr lang="es-ES" sz="2000" dirty="0">
                <a:solidFill>
                  <a:srgbClr val="0070C0"/>
                </a:solidFill>
                <a:effectLst/>
              </a:rPr>
              <a:t> </a:t>
            </a:r>
            <a:r>
              <a:rPr lang="es-ES" sz="2000" dirty="0" err="1">
                <a:solidFill>
                  <a:srgbClr val="0070C0"/>
                </a:solidFill>
                <a:effectLst/>
              </a:rPr>
              <a:t>mitjà</a:t>
            </a:r>
            <a:r>
              <a:rPr lang="es-ES" sz="2000" dirty="0">
                <a:solidFill>
                  <a:srgbClr val="0070C0"/>
                </a:solidFill>
                <a:effectLst/>
              </a:rPr>
              <a:t> i superior.</a:t>
            </a:r>
          </a:p>
          <a:p>
            <a:r>
              <a:rPr lang="es-ES" sz="2000" dirty="0">
                <a:solidFill>
                  <a:srgbClr val="0070C0"/>
                </a:solidFill>
                <a:effectLst/>
              </a:rPr>
              <a:t>Implica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professorat</a:t>
            </a:r>
            <a:r>
              <a:rPr lang="es-ES" sz="2000" b="1" dirty="0">
                <a:solidFill>
                  <a:srgbClr val="0070C0"/>
                </a:solidFill>
                <a:effectLst/>
              </a:rPr>
              <a:t> i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alumnat</a:t>
            </a:r>
            <a:r>
              <a:rPr lang="es-ES" sz="2000" b="1" dirty="0">
                <a:solidFill>
                  <a:srgbClr val="0070C0"/>
                </a:solidFill>
                <a:effectLst/>
              </a:rPr>
              <a:t> de cicles </a:t>
            </a:r>
            <a:r>
              <a:rPr lang="es-ES" sz="2000" b="1" dirty="0" err="1">
                <a:solidFill>
                  <a:srgbClr val="0070C0"/>
                </a:solidFill>
                <a:effectLst/>
              </a:rPr>
              <a:t>formatius</a:t>
            </a:r>
            <a:r>
              <a:rPr lang="es-ES" sz="2000" dirty="0">
                <a:solidFill>
                  <a:srgbClr val="0070C0"/>
                </a:solidFill>
                <a:effectLst/>
              </a:rPr>
              <a:t>.</a:t>
            </a:r>
          </a:p>
          <a:p>
            <a:endParaRPr lang="es-ES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D4A51C3-605D-DAEA-0F2A-ED573E6A7E5B}"/>
              </a:ext>
            </a:extLst>
          </p:cNvPr>
          <p:cNvSpPr txBox="1"/>
          <p:nvPr/>
        </p:nvSpPr>
        <p:spPr>
          <a:xfrm>
            <a:off x="3602182" y="563642"/>
            <a:ext cx="64377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>
                <a:solidFill>
                  <a:srgbClr val="002060"/>
                </a:solidFill>
              </a:rPr>
              <a:t>GUIA</a:t>
            </a:r>
            <a:r>
              <a:rPr lang="es-ES" sz="2400" b="1" dirty="0">
                <a:solidFill>
                  <a:srgbClr val="002060"/>
                </a:solidFill>
              </a:rPr>
              <a:t> PER PARTICIPAR EN EL PROGRAMA ERASMUS+ ESCOLAR, </a:t>
            </a:r>
            <a:r>
              <a:rPr lang="es-ES" sz="2400" b="1" dirty="0" err="1">
                <a:solidFill>
                  <a:srgbClr val="002060"/>
                </a:solidFill>
              </a:rPr>
              <a:t>ADULTS</a:t>
            </a:r>
            <a:r>
              <a:rPr lang="es-ES" sz="2400" b="1" dirty="0">
                <a:solidFill>
                  <a:srgbClr val="002060"/>
                </a:solidFill>
              </a:rPr>
              <a:t> I FP</a:t>
            </a:r>
          </a:p>
          <a:p>
            <a:endParaRPr lang="es-ES" dirty="0"/>
          </a:p>
        </p:txBody>
      </p:sp>
      <p:pic>
        <p:nvPicPr>
          <p:cNvPr id="2" name="Imagen 1" descr="Forma&#10;&#10;El contenido generado por IA puede ser incorrecto.">
            <a:extLst>
              <a:ext uri="{FF2B5EF4-FFF2-40B4-BE49-F238E27FC236}">
                <a16:creationId xmlns:a16="http://schemas.microsoft.com/office/drawing/2014/main" id="{80423B59-C3DD-D1AC-018D-B343E6968E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0" y="5769447"/>
            <a:ext cx="3111500" cy="103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20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5C4438-2697-56DC-CC4B-826D844A8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687C859C-A7C4-6372-59C8-11C03433F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38" y="0"/>
            <a:ext cx="2381250" cy="14097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C20F80C-6BD2-48AB-6947-BC5045084DAC}"/>
              </a:ext>
            </a:extLst>
          </p:cNvPr>
          <p:cNvSpPr txBox="1"/>
          <p:nvPr/>
        </p:nvSpPr>
        <p:spPr>
          <a:xfrm>
            <a:off x="1514041" y="1828494"/>
            <a:ext cx="95218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📘</a:t>
            </a:r>
            <a:r>
              <a:rPr lang="es-ES" sz="2000" b="1" dirty="0">
                <a:solidFill>
                  <a:srgbClr val="0070C0"/>
                </a:solidFill>
              </a:rPr>
              <a:t> </a:t>
            </a:r>
            <a:r>
              <a:rPr lang="es-ES" sz="2000" b="1" dirty="0" err="1">
                <a:solidFill>
                  <a:srgbClr val="0070C0"/>
                </a:solidFill>
              </a:rPr>
              <a:t>Tipus</a:t>
            </a:r>
            <a:r>
              <a:rPr lang="es-ES" sz="2000" b="1" dirty="0">
                <a:solidFill>
                  <a:srgbClr val="0070C0"/>
                </a:solidFill>
              </a:rPr>
              <a:t> de Programes Erasmus+</a:t>
            </a:r>
          </a:p>
          <a:p>
            <a:endParaRPr lang="es-ES" sz="2000" b="1" dirty="0">
              <a:solidFill>
                <a:srgbClr val="0070C0"/>
              </a:solidFill>
            </a:endParaRPr>
          </a:p>
          <a:p>
            <a:r>
              <a:rPr lang="es-ES" sz="2000" b="1" dirty="0">
                <a:solidFill>
                  <a:srgbClr val="0070C0"/>
                </a:solidFill>
              </a:rPr>
              <a:t>KA1 – </a:t>
            </a:r>
            <a:r>
              <a:rPr lang="es-ES" sz="2000" b="1" dirty="0" err="1">
                <a:solidFill>
                  <a:srgbClr val="0070C0"/>
                </a:solidFill>
              </a:rPr>
              <a:t>Mobilitat</a:t>
            </a:r>
            <a:r>
              <a:rPr lang="es-ES" sz="2000" b="1" dirty="0">
                <a:solidFill>
                  <a:srgbClr val="0070C0"/>
                </a:solidFill>
              </a:rPr>
              <a:t> per a </a:t>
            </a:r>
            <a:r>
              <a:rPr lang="es-ES" sz="2000" b="1" dirty="0" err="1">
                <a:solidFill>
                  <a:srgbClr val="0070C0"/>
                </a:solidFill>
              </a:rPr>
              <a:t>l’aprenentatge</a:t>
            </a:r>
            <a:endParaRPr lang="es-ES" sz="2000" b="1" dirty="0">
              <a:solidFill>
                <a:srgbClr val="0070C0"/>
              </a:solidFill>
            </a:endParaRPr>
          </a:p>
          <a:p>
            <a:r>
              <a:rPr lang="es-ES" sz="2000" dirty="0" err="1">
                <a:solidFill>
                  <a:srgbClr val="0070C0"/>
                </a:solidFill>
              </a:rPr>
              <a:t>Mobilitat</a:t>
            </a:r>
            <a:r>
              <a:rPr lang="es-ES" sz="2000" dirty="0">
                <a:solidFill>
                  <a:srgbClr val="0070C0"/>
                </a:solidFill>
              </a:rPr>
              <a:t> de </a:t>
            </a:r>
            <a:r>
              <a:rPr lang="es-ES" sz="2000" dirty="0" err="1">
                <a:solidFill>
                  <a:srgbClr val="0070C0"/>
                </a:solidFill>
              </a:rPr>
              <a:t>professorat</a:t>
            </a:r>
            <a:r>
              <a:rPr lang="es-ES" sz="2000" dirty="0">
                <a:solidFill>
                  <a:srgbClr val="0070C0"/>
                </a:solidFill>
              </a:rPr>
              <a:t>, personal o </a:t>
            </a:r>
            <a:r>
              <a:rPr lang="es-ES" sz="2000" dirty="0" err="1">
                <a:solidFill>
                  <a:srgbClr val="0070C0"/>
                </a:solidFill>
              </a:rPr>
              <a:t>alumnat</a:t>
            </a:r>
            <a:r>
              <a:rPr lang="es-ES" sz="2000" dirty="0">
                <a:solidFill>
                  <a:srgbClr val="0070C0"/>
                </a:solidFill>
              </a:rPr>
              <a:t>.</a:t>
            </a:r>
          </a:p>
          <a:p>
            <a:r>
              <a:rPr lang="es-ES" sz="2000" dirty="0" err="1">
                <a:solidFill>
                  <a:srgbClr val="0070C0"/>
                </a:solidFill>
              </a:rPr>
              <a:t>Accions</a:t>
            </a:r>
            <a:r>
              <a:rPr lang="es-ES" sz="2000" dirty="0">
                <a:solidFill>
                  <a:srgbClr val="0070C0"/>
                </a:solidFill>
              </a:rPr>
              <a:t>: Cursos de </a:t>
            </a:r>
            <a:r>
              <a:rPr lang="es-ES" sz="2000" dirty="0" err="1">
                <a:solidFill>
                  <a:srgbClr val="0070C0"/>
                </a:solidFill>
              </a:rPr>
              <a:t>formació</a:t>
            </a:r>
            <a:r>
              <a:rPr lang="es-ES" sz="2000" dirty="0">
                <a:solidFill>
                  <a:srgbClr val="0070C0"/>
                </a:solidFill>
              </a:rPr>
              <a:t>, </a:t>
            </a:r>
            <a:r>
              <a:rPr lang="es-ES" sz="2000" dirty="0" err="1">
                <a:solidFill>
                  <a:srgbClr val="0070C0"/>
                </a:solidFill>
              </a:rPr>
              <a:t>observació</a:t>
            </a:r>
            <a:r>
              <a:rPr lang="es-ES" sz="2000" dirty="0">
                <a:solidFill>
                  <a:srgbClr val="0070C0"/>
                </a:solidFill>
              </a:rPr>
              <a:t> a </a:t>
            </a:r>
            <a:r>
              <a:rPr lang="es-ES" sz="2000" dirty="0" err="1">
                <a:solidFill>
                  <a:srgbClr val="0070C0"/>
                </a:solidFill>
              </a:rPr>
              <a:t>l’estranger</a:t>
            </a:r>
            <a:r>
              <a:rPr lang="es-ES" sz="2000" dirty="0">
                <a:solidFill>
                  <a:srgbClr val="0070C0"/>
                </a:solidFill>
              </a:rPr>
              <a:t>, </a:t>
            </a:r>
            <a:r>
              <a:rPr lang="es-ES" sz="2000" dirty="0" err="1">
                <a:solidFill>
                  <a:srgbClr val="0070C0"/>
                </a:solidFill>
              </a:rPr>
              <a:t>estades</a:t>
            </a:r>
            <a:r>
              <a:rPr lang="es-ES" sz="2000" dirty="0">
                <a:solidFill>
                  <a:srgbClr val="0070C0"/>
                </a:solidFill>
              </a:rPr>
              <a:t> formatives.</a:t>
            </a:r>
          </a:p>
          <a:p>
            <a:r>
              <a:rPr lang="es-ES" sz="2000" dirty="0">
                <a:solidFill>
                  <a:srgbClr val="0070C0"/>
                </a:solidFill>
              </a:rPr>
              <a:t>Durada del </a:t>
            </a:r>
            <a:r>
              <a:rPr lang="es-ES" sz="2000" dirty="0" err="1">
                <a:solidFill>
                  <a:srgbClr val="0070C0"/>
                </a:solidFill>
              </a:rPr>
              <a:t>projecte</a:t>
            </a:r>
            <a:r>
              <a:rPr lang="es-ES" sz="2000" dirty="0">
                <a:solidFill>
                  <a:srgbClr val="0070C0"/>
                </a:solidFill>
              </a:rPr>
              <a:t>: 12 a 24 </a:t>
            </a:r>
            <a:r>
              <a:rPr lang="es-ES" sz="2000" dirty="0" err="1">
                <a:solidFill>
                  <a:srgbClr val="0070C0"/>
                </a:solidFill>
              </a:rPr>
              <a:t>mesos</a:t>
            </a:r>
            <a:r>
              <a:rPr lang="es-ES" sz="2000" dirty="0">
                <a:solidFill>
                  <a:srgbClr val="0070C0"/>
                </a:solidFill>
              </a:rPr>
              <a:t>.</a:t>
            </a:r>
          </a:p>
          <a:p>
            <a:endParaRPr lang="es-ES" sz="2000" b="1" dirty="0">
              <a:solidFill>
                <a:srgbClr val="0070C0"/>
              </a:solidFill>
            </a:endParaRPr>
          </a:p>
          <a:p>
            <a:r>
              <a:rPr lang="es-ES" sz="2000" b="1" dirty="0">
                <a:solidFill>
                  <a:srgbClr val="0070C0"/>
                </a:solidFill>
              </a:rPr>
              <a:t>KA2 – </a:t>
            </a:r>
            <a:r>
              <a:rPr lang="es-ES" sz="2000" b="1" dirty="0" err="1">
                <a:solidFill>
                  <a:srgbClr val="0070C0"/>
                </a:solidFill>
              </a:rPr>
              <a:t>Associacions</a:t>
            </a:r>
            <a:r>
              <a:rPr lang="es-ES" sz="2000" b="1" dirty="0">
                <a:solidFill>
                  <a:srgbClr val="0070C0"/>
                </a:solidFill>
              </a:rPr>
              <a:t> de </a:t>
            </a:r>
            <a:r>
              <a:rPr lang="es-ES" sz="2000" b="1" dirty="0" err="1">
                <a:solidFill>
                  <a:srgbClr val="0070C0"/>
                </a:solidFill>
              </a:rPr>
              <a:t>cooperació</a:t>
            </a:r>
            <a:endParaRPr lang="es-ES" sz="2000" b="1" dirty="0">
              <a:solidFill>
                <a:srgbClr val="0070C0"/>
              </a:solidFill>
            </a:endParaRPr>
          </a:p>
          <a:p>
            <a:r>
              <a:rPr lang="es-ES" sz="2000" b="1" dirty="0" err="1">
                <a:solidFill>
                  <a:srgbClr val="0070C0"/>
                </a:solidFill>
              </a:rPr>
              <a:t>Projectes</a:t>
            </a:r>
            <a:r>
              <a:rPr lang="es-ES" sz="2000" b="1" dirty="0">
                <a:solidFill>
                  <a:srgbClr val="0070C0"/>
                </a:solidFill>
              </a:rPr>
              <a:t> de </a:t>
            </a:r>
            <a:r>
              <a:rPr lang="es-ES" sz="2000" b="1" dirty="0" err="1">
                <a:solidFill>
                  <a:srgbClr val="0070C0"/>
                </a:solidFill>
              </a:rPr>
              <a:t>col·laboració</a:t>
            </a:r>
            <a:r>
              <a:rPr lang="es-ES" sz="2000" dirty="0">
                <a:solidFill>
                  <a:srgbClr val="0070C0"/>
                </a:solidFill>
              </a:rPr>
              <a:t> entre </a:t>
            </a:r>
            <a:r>
              <a:rPr lang="es-ES" sz="2000" dirty="0" err="1">
                <a:solidFill>
                  <a:srgbClr val="0070C0"/>
                </a:solidFill>
              </a:rPr>
              <a:t>organitzacions</a:t>
            </a:r>
            <a:r>
              <a:rPr lang="es-ES" sz="2000" dirty="0">
                <a:solidFill>
                  <a:srgbClr val="0070C0"/>
                </a:solidFill>
              </a:rPr>
              <a:t> de </a:t>
            </a:r>
            <a:r>
              <a:rPr lang="es-ES" sz="2000" dirty="0" err="1">
                <a:solidFill>
                  <a:srgbClr val="0070C0"/>
                </a:solidFill>
              </a:rPr>
              <a:t>diferents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països</a:t>
            </a:r>
            <a:r>
              <a:rPr lang="es-ES" sz="2000" dirty="0">
                <a:solidFill>
                  <a:srgbClr val="0070C0"/>
                </a:solidFill>
              </a:rPr>
              <a:t>.</a:t>
            </a:r>
          </a:p>
          <a:p>
            <a:r>
              <a:rPr lang="es-ES" sz="2000" b="1" dirty="0" err="1">
                <a:solidFill>
                  <a:srgbClr val="0070C0"/>
                </a:solidFill>
              </a:rPr>
              <a:t>Objectius</a:t>
            </a:r>
            <a:r>
              <a:rPr lang="es-ES" sz="2000" b="1" dirty="0">
                <a:solidFill>
                  <a:srgbClr val="0070C0"/>
                </a:solidFill>
              </a:rPr>
              <a:t>: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Desenvolupar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pràctiques</a:t>
            </a:r>
            <a:r>
              <a:rPr lang="es-ES" sz="2000" dirty="0">
                <a:solidFill>
                  <a:srgbClr val="0070C0"/>
                </a:solidFill>
              </a:rPr>
              <a:t> innovadores, compartir </a:t>
            </a:r>
            <a:r>
              <a:rPr lang="es-ES" sz="2000" dirty="0" err="1">
                <a:solidFill>
                  <a:srgbClr val="0070C0"/>
                </a:solidFill>
              </a:rPr>
              <a:t>experiències</a:t>
            </a:r>
            <a:r>
              <a:rPr lang="es-ES" sz="2000" dirty="0">
                <a:solidFill>
                  <a:srgbClr val="0070C0"/>
                </a:solidFill>
              </a:rPr>
              <a:t> i crear </a:t>
            </a:r>
            <a:r>
              <a:rPr lang="es-ES" sz="2000" dirty="0" err="1">
                <a:solidFill>
                  <a:srgbClr val="0070C0"/>
                </a:solidFill>
              </a:rPr>
              <a:t>materials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educatius</a:t>
            </a:r>
            <a:r>
              <a:rPr lang="es-ES" sz="2000" dirty="0">
                <a:solidFill>
                  <a:srgbClr val="0070C0"/>
                </a:solidFill>
              </a:rPr>
              <a:t>.</a:t>
            </a:r>
          </a:p>
          <a:p>
            <a:r>
              <a:rPr lang="es-ES" sz="2000" b="1" dirty="0">
                <a:solidFill>
                  <a:srgbClr val="0070C0"/>
                </a:solidFill>
              </a:rPr>
              <a:t>Implica: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Coordinació</a:t>
            </a:r>
            <a:r>
              <a:rPr lang="es-ES" sz="2000" dirty="0">
                <a:solidFill>
                  <a:srgbClr val="0070C0"/>
                </a:solidFill>
              </a:rPr>
              <a:t> entre </a:t>
            </a:r>
            <a:r>
              <a:rPr lang="es-ES" sz="2000" dirty="0" err="1">
                <a:solidFill>
                  <a:srgbClr val="0070C0"/>
                </a:solidFill>
              </a:rPr>
              <a:t>socis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europeus</a:t>
            </a:r>
            <a:r>
              <a:rPr lang="es-ES" sz="2000" dirty="0">
                <a:solidFill>
                  <a:srgbClr val="0070C0"/>
                </a:solidFill>
              </a:rPr>
              <a:t>, </a:t>
            </a:r>
            <a:r>
              <a:rPr lang="es-ES" sz="2000" dirty="0" err="1">
                <a:solidFill>
                  <a:srgbClr val="0070C0"/>
                </a:solidFill>
              </a:rPr>
              <a:t>reunions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internacionals</a:t>
            </a:r>
            <a:r>
              <a:rPr lang="es-ES" sz="2000" dirty="0">
                <a:solidFill>
                  <a:srgbClr val="0070C0"/>
                </a:solidFill>
              </a:rPr>
              <a:t>, </a:t>
            </a:r>
            <a:r>
              <a:rPr lang="es-ES" sz="2000" dirty="0" err="1">
                <a:solidFill>
                  <a:srgbClr val="0070C0"/>
                </a:solidFill>
              </a:rPr>
              <a:t>treball</a:t>
            </a:r>
            <a:r>
              <a:rPr lang="es-ES" sz="2000" dirty="0">
                <a:solidFill>
                  <a:srgbClr val="0070C0"/>
                </a:solidFill>
              </a:rPr>
              <a:t> en </a:t>
            </a:r>
            <a:r>
              <a:rPr lang="es-ES" sz="2000" dirty="0" err="1">
                <a:solidFill>
                  <a:srgbClr val="0070C0"/>
                </a:solidFill>
              </a:rPr>
              <a:t>equip</a:t>
            </a:r>
            <a:r>
              <a:rPr lang="es-ES" sz="2000" dirty="0">
                <a:solidFill>
                  <a:srgbClr val="0070C0"/>
                </a:solidFill>
              </a:rPr>
              <a:t> i </a:t>
            </a:r>
            <a:r>
              <a:rPr lang="es-ES" sz="2000" dirty="0" err="1">
                <a:solidFill>
                  <a:srgbClr val="0070C0"/>
                </a:solidFill>
              </a:rPr>
              <a:t>resultats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concrets</a:t>
            </a:r>
            <a:r>
              <a:rPr lang="es-ES" sz="2000" dirty="0">
                <a:solidFill>
                  <a:srgbClr val="0070C0"/>
                </a:solidFill>
              </a:rPr>
              <a:t>.</a:t>
            </a:r>
          </a:p>
          <a:p>
            <a:endParaRPr lang="es-ES" sz="200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AB2C7EA-46AB-DC12-620D-3DAB2E5E3F00}"/>
              </a:ext>
            </a:extLst>
          </p:cNvPr>
          <p:cNvSpPr txBox="1"/>
          <p:nvPr/>
        </p:nvSpPr>
        <p:spPr>
          <a:xfrm>
            <a:off x="3195782" y="327663"/>
            <a:ext cx="64377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>
                <a:solidFill>
                  <a:srgbClr val="002060"/>
                </a:solidFill>
              </a:rPr>
              <a:t>GUIA</a:t>
            </a:r>
            <a:r>
              <a:rPr lang="es-ES" sz="2400" b="1" dirty="0">
                <a:solidFill>
                  <a:srgbClr val="002060"/>
                </a:solidFill>
              </a:rPr>
              <a:t> PER PARTICIPAR EN EL PROGRAMA ERASMUS+ ESCOLAR, </a:t>
            </a:r>
            <a:r>
              <a:rPr lang="es-ES" sz="2400" b="1" dirty="0" err="1">
                <a:solidFill>
                  <a:srgbClr val="002060"/>
                </a:solidFill>
              </a:rPr>
              <a:t>ADULTS</a:t>
            </a:r>
            <a:r>
              <a:rPr lang="es-ES" sz="2400" b="1" dirty="0">
                <a:solidFill>
                  <a:srgbClr val="002060"/>
                </a:solidFill>
              </a:rPr>
              <a:t> I FP</a:t>
            </a:r>
          </a:p>
          <a:p>
            <a:endParaRPr lang="es-ES" dirty="0"/>
          </a:p>
        </p:txBody>
      </p:sp>
      <p:pic>
        <p:nvPicPr>
          <p:cNvPr id="2" name="Imagen 1" descr="Forma&#10;&#10;El contenido generado por IA puede ser incorrecto.">
            <a:extLst>
              <a:ext uri="{FF2B5EF4-FFF2-40B4-BE49-F238E27FC236}">
                <a16:creationId xmlns:a16="http://schemas.microsoft.com/office/drawing/2014/main" id="{A2A59610-2470-62E9-32D5-4BC025B0D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0" y="5769447"/>
            <a:ext cx="3111500" cy="103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27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922766-4F6C-96D3-DBEC-7F016A276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A712E478-27ED-1ECE-B463-EA70CF6B8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236"/>
            <a:ext cx="2381250" cy="14097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7528786-C729-98B9-1E14-F4B9B1794D8B}"/>
              </a:ext>
            </a:extLst>
          </p:cNvPr>
          <p:cNvSpPr txBox="1"/>
          <p:nvPr/>
        </p:nvSpPr>
        <p:spPr>
          <a:xfrm>
            <a:off x="1526741" y="1663394"/>
            <a:ext cx="952182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b="1" dirty="0">
                <a:solidFill>
                  <a:srgbClr val="0070C0"/>
                </a:solidFill>
              </a:rPr>
              <a:t>🏫 </a:t>
            </a:r>
            <a:r>
              <a:rPr lang="es-ES" sz="2000" b="1" dirty="0" err="1">
                <a:solidFill>
                  <a:srgbClr val="0070C0"/>
                </a:solidFill>
              </a:rPr>
              <a:t>Què</a:t>
            </a:r>
            <a:r>
              <a:rPr lang="es-ES" sz="2000" b="1" dirty="0">
                <a:solidFill>
                  <a:srgbClr val="0070C0"/>
                </a:solidFill>
              </a:rPr>
              <a:t> implica per </a:t>
            </a:r>
            <a:r>
              <a:rPr lang="es-ES" sz="2000" b="1" dirty="0" err="1">
                <a:solidFill>
                  <a:srgbClr val="0070C0"/>
                </a:solidFill>
              </a:rPr>
              <a:t>als</a:t>
            </a:r>
            <a:r>
              <a:rPr lang="es-ES" sz="2000" b="1" dirty="0">
                <a:solidFill>
                  <a:srgbClr val="0070C0"/>
                </a:solidFill>
              </a:rPr>
              <a:t> centres?</a:t>
            </a:r>
          </a:p>
          <a:p>
            <a:pPr>
              <a:lnSpc>
                <a:spcPct val="150000"/>
              </a:lnSpc>
            </a:pPr>
            <a:endParaRPr lang="es-ES" sz="20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b="1" dirty="0">
                <a:solidFill>
                  <a:srgbClr val="0070C0"/>
                </a:solidFill>
              </a:rPr>
              <a:t>Designar un </a:t>
            </a:r>
            <a:r>
              <a:rPr lang="es-ES" sz="2000" b="1" dirty="0" err="1">
                <a:solidFill>
                  <a:srgbClr val="0070C0"/>
                </a:solidFill>
              </a:rPr>
              <a:t>equip</a:t>
            </a:r>
            <a:r>
              <a:rPr lang="es-ES" sz="2000" b="1" dirty="0">
                <a:solidFill>
                  <a:srgbClr val="0070C0"/>
                </a:solidFill>
              </a:rPr>
              <a:t> Erasmus</a:t>
            </a:r>
            <a:r>
              <a:rPr lang="es-ES" sz="2000" dirty="0">
                <a:solidFill>
                  <a:srgbClr val="0070C0"/>
                </a:solidFill>
              </a:rPr>
              <a:t> (coordinador/a, </a:t>
            </a:r>
            <a:r>
              <a:rPr lang="es-ES" sz="2000" dirty="0" err="1">
                <a:solidFill>
                  <a:srgbClr val="0070C0"/>
                </a:solidFill>
              </a:rPr>
              <a:t>equip</a:t>
            </a:r>
            <a:r>
              <a:rPr lang="es-ES" sz="2000" dirty="0">
                <a:solidFill>
                  <a:srgbClr val="0070C0"/>
                </a:solidFill>
              </a:rPr>
              <a:t> impulsor).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b="1" dirty="0" err="1">
                <a:solidFill>
                  <a:srgbClr val="0070C0"/>
                </a:solidFill>
              </a:rPr>
              <a:t>Sol·licitar</a:t>
            </a:r>
            <a:r>
              <a:rPr lang="es-ES" sz="2000" b="1" dirty="0">
                <a:solidFill>
                  <a:srgbClr val="0070C0"/>
                </a:solidFill>
              </a:rPr>
              <a:t> la Carta Erasmus</a:t>
            </a:r>
            <a:r>
              <a:rPr lang="es-ES" sz="2000" dirty="0">
                <a:solidFill>
                  <a:srgbClr val="0070C0"/>
                </a:solidFill>
              </a:rPr>
              <a:t> (en el cas de centres de FP).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b="1" dirty="0" err="1">
                <a:solidFill>
                  <a:srgbClr val="0070C0"/>
                </a:solidFill>
              </a:rPr>
              <a:t>Planificació</a:t>
            </a:r>
            <a:r>
              <a:rPr lang="es-ES" sz="2000" b="1" dirty="0">
                <a:solidFill>
                  <a:srgbClr val="0070C0"/>
                </a:solidFill>
              </a:rPr>
              <a:t> </a:t>
            </a:r>
            <a:r>
              <a:rPr lang="es-ES" sz="2000" b="1" dirty="0" err="1">
                <a:solidFill>
                  <a:srgbClr val="0070C0"/>
                </a:solidFill>
              </a:rPr>
              <a:t>estratègica</a:t>
            </a:r>
            <a:r>
              <a:rPr lang="es-ES" sz="2000" b="1" dirty="0">
                <a:solidFill>
                  <a:srgbClr val="0070C0"/>
                </a:solidFill>
              </a:rPr>
              <a:t>:</a:t>
            </a:r>
            <a:r>
              <a:rPr lang="es-ES" sz="2000" dirty="0">
                <a:solidFill>
                  <a:srgbClr val="0070C0"/>
                </a:solidFill>
              </a:rPr>
              <a:t> Integrar el </a:t>
            </a:r>
            <a:r>
              <a:rPr lang="es-ES" sz="2000" dirty="0" err="1">
                <a:solidFill>
                  <a:srgbClr val="0070C0"/>
                </a:solidFill>
              </a:rPr>
              <a:t>projecte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dins</a:t>
            </a:r>
            <a:r>
              <a:rPr lang="es-ES" sz="2000" dirty="0">
                <a:solidFill>
                  <a:srgbClr val="0070C0"/>
                </a:solidFill>
              </a:rPr>
              <a:t> del Pla de centre.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b="1" dirty="0" err="1">
                <a:solidFill>
                  <a:srgbClr val="0070C0"/>
                </a:solidFill>
              </a:rPr>
              <a:t>Gestió</a:t>
            </a:r>
            <a:r>
              <a:rPr lang="es-ES" sz="2000" b="1" dirty="0">
                <a:solidFill>
                  <a:srgbClr val="0070C0"/>
                </a:solidFill>
              </a:rPr>
              <a:t> administrativa: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Pressupost</a:t>
            </a:r>
            <a:r>
              <a:rPr lang="es-ES" sz="2000" dirty="0">
                <a:solidFill>
                  <a:srgbClr val="0070C0"/>
                </a:solidFill>
              </a:rPr>
              <a:t>, informes, contactes </a:t>
            </a:r>
            <a:r>
              <a:rPr lang="es-ES" sz="2000" dirty="0" err="1">
                <a:solidFill>
                  <a:srgbClr val="0070C0"/>
                </a:solidFill>
              </a:rPr>
              <a:t>amb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socis</a:t>
            </a:r>
            <a:r>
              <a:rPr lang="es-ES" sz="2000" dirty="0">
                <a:solidFill>
                  <a:srgbClr val="0070C0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b="1" dirty="0" err="1">
                <a:solidFill>
                  <a:srgbClr val="0070C0"/>
                </a:solidFill>
              </a:rPr>
              <a:t>Difusió</a:t>
            </a:r>
            <a:r>
              <a:rPr lang="es-ES" sz="2000" b="1" dirty="0">
                <a:solidFill>
                  <a:srgbClr val="0070C0"/>
                </a:solidFill>
              </a:rPr>
              <a:t> i </a:t>
            </a:r>
            <a:r>
              <a:rPr lang="es-ES" sz="2000" b="1" dirty="0" err="1">
                <a:solidFill>
                  <a:srgbClr val="0070C0"/>
                </a:solidFill>
              </a:rPr>
              <a:t>avaluació</a:t>
            </a:r>
            <a:r>
              <a:rPr lang="es-ES" sz="2000" b="1" dirty="0">
                <a:solidFill>
                  <a:srgbClr val="0070C0"/>
                </a:solidFill>
              </a:rPr>
              <a:t> </a:t>
            </a:r>
            <a:r>
              <a:rPr lang="es-ES" sz="2000" b="1" dirty="0" err="1">
                <a:solidFill>
                  <a:srgbClr val="0070C0"/>
                </a:solidFill>
              </a:rPr>
              <a:t>dels</a:t>
            </a:r>
            <a:r>
              <a:rPr lang="es-ES" sz="2000" b="1" dirty="0">
                <a:solidFill>
                  <a:srgbClr val="0070C0"/>
                </a:solidFill>
              </a:rPr>
              <a:t> </a:t>
            </a:r>
            <a:r>
              <a:rPr lang="es-ES" sz="2000" b="1" dirty="0" err="1">
                <a:solidFill>
                  <a:srgbClr val="0070C0"/>
                </a:solidFill>
              </a:rPr>
              <a:t>resultats</a:t>
            </a:r>
            <a:r>
              <a:rPr lang="es-ES" sz="2000" dirty="0">
                <a:solidFill>
                  <a:srgbClr val="0070C0"/>
                </a:solidFill>
              </a:rPr>
              <a:t>.</a:t>
            </a:r>
          </a:p>
          <a:p>
            <a:endParaRPr lang="es-ES" sz="200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19ED101-6C77-4FC1-C0DA-1CA4DA1C6F11}"/>
              </a:ext>
            </a:extLst>
          </p:cNvPr>
          <p:cNvSpPr txBox="1"/>
          <p:nvPr/>
        </p:nvSpPr>
        <p:spPr>
          <a:xfrm>
            <a:off x="3551382" y="486370"/>
            <a:ext cx="64377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>
                <a:solidFill>
                  <a:srgbClr val="002060"/>
                </a:solidFill>
              </a:rPr>
              <a:t>GUIA</a:t>
            </a:r>
            <a:r>
              <a:rPr lang="es-ES" sz="2400" b="1" dirty="0">
                <a:solidFill>
                  <a:srgbClr val="002060"/>
                </a:solidFill>
              </a:rPr>
              <a:t> PER PARTICIPAR EN EL PROGRAMA ERASMUS+ ESCOLAR, </a:t>
            </a:r>
            <a:r>
              <a:rPr lang="es-ES" sz="2400" b="1" dirty="0" err="1">
                <a:solidFill>
                  <a:srgbClr val="002060"/>
                </a:solidFill>
              </a:rPr>
              <a:t>ADULTS</a:t>
            </a:r>
            <a:r>
              <a:rPr lang="es-ES" sz="2400" b="1" dirty="0">
                <a:solidFill>
                  <a:srgbClr val="002060"/>
                </a:solidFill>
              </a:rPr>
              <a:t> I FP</a:t>
            </a:r>
          </a:p>
          <a:p>
            <a:endParaRPr lang="es-ES" dirty="0"/>
          </a:p>
        </p:txBody>
      </p:sp>
      <p:pic>
        <p:nvPicPr>
          <p:cNvPr id="2" name="Imagen 1" descr="Forma&#10;&#10;El contenido generado por IA puede ser incorrecto.">
            <a:extLst>
              <a:ext uri="{FF2B5EF4-FFF2-40B4-BE49-F238E27FC236}">
                <a16:creationId xmlns:a16="http://schemas.microsoft.com/office/drawing/2014/main" id="{067D0484-FDD1-BBAE-A728-ED1C153CCC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0" y="5769447"/>
            <a:ext cx="3111500" cy="103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249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DA2DA76-3CC7-07AB-2B08-F00DFDBD80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E1FDEF97-0E71-A858-0025-FED922AD1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25" y="0"/>
            <a:ext cx="2381250" cy="14097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FF9F4624-1D8F-1B48-2D2D-7CF36D8E0831}"/>
              </a:ext>
            </a:extLst>
          </p:cNvPr>
          <p:cNvSpPr txBox="1"/>
          <p:nvPr/>
        </p:nvSpPr>
        <p:spPr>
          <a:xfrm>
            <a:off x="3297382" y="486370"/>
            <a:ext cx="64377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>
                <a:solidFill>
                  <a:srgbClr val="002060"/>
                </a:solidFill>
              </a:rPr>
              <a:t>GUIA</a:t>
            </a:r>
            <a:r>
              <a:rPr lang="es-ES" sz="2400" b="1" dirty="0">
                <a:solidFill>
                  <a:srgbClr val="002060"/>
                </a:solidFill>
              </a:rPr>
              <a:t> PER PARTICIPAR EN EL PROGRAMA ERASMUS+ ESCOLAR, </a:t>
            </a:r>
            <a:r>
              <a:rPr lang="es-ES" sz="2400" b="1" dirty="0" err="1">
                <a:solidFill>
                  <a:srgbClr val="002060"/>
                </a:solidFill>
              </a:rPr>
              <a:t>ADULTS</a:t>
            </a:r>
            <a:r>
              <a:rPr lang="es-ES" sz="2400" b="1" dirty="0">
                <a:solidFill>
                  <a:srgbClr val="002060"/>
                </a:solidFill>
              </a:rPr>
              <a:t> I FP</a:t>
            </a: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8F0E2EC-07BA-82B6-BDA9-91687FD60FC8}"/>
              </a:ext>
            </a:extLst>
          </p:cNvPr>
          <p:cNvSpPr txBox="1"/>
          <p:nvPr/>
        </p:nvSpPr>
        <p:spPr>
          <a:xfrm>
            <a:off x="1802534" y="1605132"/>
            <a:ext cx="10087552" cy="4766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None/>
            </a:pPr>
            <a:r>
              <a:rPr lang="es-ES" sz="1600" b="1" dirty="0"/>
              <a:t>📝 </a:t>
            </a:r>
            <a:r>
              <a:rPr lang="es-ES" sz="2400" b="1" dirty="0" err="1">
                <a:solidFill>
                  <a:srgbClr val="0070C0"/>
                </a:solidFill>
              </a:rPr>
              <a:t>Passes</a:t>
            </a:r>
            <a:r>
              <a:rPr lang="es-ES" sz="2400" b="1" dirty="0">
                <a:solidFill>
                  <a:srgbClr val="0070C0"/>
                </a:solidFill>
              </a:rPr>
              <a:t> a seguir per </a:t>
            </a:r>
            <a:r>
              <a:rPr lang="es-ES" sz="2400" b="1" dirty="0" err="1">
                <a:solidFill>
                  <a:srgbClr val="0070C0"/>
                </a:solidFill>
              </a:rPr>
              <a:t>sol·licitar</a:t>
            </a:r>
            <a:r>
              <a:rPr lang="es-ES" sz="2400" b="1" dirty="0">
                <a:solidFill>
                  <a:srgbClr val="0070C0"/>
                </a:solidFill>
              </a:rPr>
              <a:t> KA1 i KA2</a:t>
            </a:r>
          </a:p>
          <a:p>
            <a:pPr>
              <a:lnSpc>
                <a:spcPts val="2500"/>
              </a:lnSpc>
              <a:buNone/>
            </a:pPr>
            <a:endParaRPr lang="es-ES" sz="2400" b="1" dirty="0">
              <a:solidFill>
                <a:srgbClr val="0070C0"/>
              </a:solidFill>
            </a:endParaRPr>
          </a:p>
          <a:p>
            <a:pPr>
              <a:lnSpc>
                <a:spcPts val="2600"/>
              </a:lnSpc>
              <a:buNone/>
            </a:pPr>
            <a:r>
              <a:rPr lang="es-ES" b="1" dirty="0">
                <a:solidFill>
                  <a:srgbClr val="0070C0"/>
                </a:solidFill>
              </a:rPr>
              <a:t>1. Informar-se i formar-se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70C0"/>
                </a:solidFill>
              </a:rPr>
              <a:t>Participar en </a:t>
            </a:r>
            <a:r>
              <a:rPr lang="es-ES" dirty="0" err="1">
                <a:solidFill>
                  <a:srgbClr val="0070C0"/>
                </a:solidFill>
              </a:rPr>
              <a:t>jornades</a:t>
            </a:r>
            <a:r>
              <a:rPr lang="es-ES" dirty="0">
                <a:solidFill>
                  <a:srgbClr val="0070C0"/>
                </a:solidFill>
              </a:rPr>
              <a:t> informatives (</a:t>
            </a:r>
            <a:r>
              <a:rPr lang="es-ES" dirty="0" err="1">
                <a:solidFill>
                  <a:srgbClr val="0070C0"/>
                </a:solidFill>
              </a:rPr>
              <a:t>SEPIE</a:t>
            </a:r>
            <a:r>
              <a:rPr lang="es-ES" dirty="0">
                <a:solidFill>
                  <a:srgbClr val="0070C0"/>
                </a:solidFill>
              </a:rPr>
              <a:t> o </a:t>
            </a:r>
            <a:r>
              <a:rPr lang="es-ES" dirty="0" err="1">
                <a:solidFill>
                  <a:srgbClr val="0070C0"/>
                </a:solidFill>
              </a:rPr>
              <a:t>serveis</a:t>
            </a:r>
            <a:r>
              <a:rPr lang="es-ES" dirty="0">
                <a:solidFill>
                  <a:srgbClr val="0070C0"/>
                </a:solidFill>
              </a:rPr>
              <a:t> </a:t>
            </a:r>
            <a:r>
              <a:rPr lang="es-ES" dirty="0" err="1">
                <a:solidFill>
                  <a:srgbClr val="0070C0"/>
                </a:solidFill>
              </a:rPr>
              <a:t>territorials</a:t>
            </a:r>
            <a:r>
              <a:rPr lang="es-ES" dirty="0">
                <a:solidFill>
                  <a:srgbClr val="0070C0"/>
                </a:solidFill>
              </a:rPr>
              <a:t>)  o cursos de la Conselleria </a:t>
            </a:r>
            <a:r>
              <a:rPr lang="es-ES" dirty="0" err="1">
                <a:solidFill>
                  <a:srgbClr val="0070C0"/>
                </a:solidFill>
              </a:rPr>
              <a:t>d’Educació</a:t>
            </a:r>
            <a:r>
              <a:rPr lang="es-ES" dirty="0">
                <a:solidFill>
                  <a:srgbClr val="0070C0"/>
                </a:solidFill>
              </a:rPr>
              <a:t> i </a:t>
            </a:r>
            <a:r>
              <a:rPr lang="es-ES" dirty="0" err="1">
                <a:solidFill>
                  <a:srgbClr val="0070C0"/>
                </a:solidFill>
              </a:rPr>
              <a:t>Universitats</a:t>
            </a:r>
            <a:r>
              <a:rPr lang="es-ES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70C0"/>
                </a:solidFill>
              </a:rPr>
              <a:t>Revisar les </a:t>
            </a:r>
            <a:r>
              <a:rPr lang="es-ES" dirty="0" err="1">
                <a:solidFill>
                  <a:srgbClr val="0070C0"/>
                </a:solidFill>
              </a:rPr>
              <a:t>convocatòries</a:t>
            </a:r>
            <a:r>
              <a:rPr lang="es-ES" dirty="0">
                <a:solidFill>
                  <a:srgbClr val="0070C0"/>
                </a:solidFill>
              </a:rPr>
              <a:t> </a:t>
            </a:r>
            <a:r>
              <a:rPr lang="es-ES" dirty="0" err="1">
                <a:solidFill>
                  <a:srgbClr val="0070C0"/>
                </a:solidFill>
              </a:rPr>
              <a:t>anuals</a:t>
            </a:r>
            <a:r>
              <a:rPr lang="es-ES" dirty="0">
                <a:solidFill>
                  <a:srgbClr val="0070C0"/>
                </a:solidFill>
              </a:rPr>
              <a:t> i les </a:t>
            </a:r>
            <a:r>
              <a:rPr lang="es-ES" dirty="0" err="1">
                <a:solidFill>
                  <a:srgbClr val="0070C0"/>
                </a:solidFill>
              </a:rPr>
              <a:t>Guies</a:t>
            </a:r>
            <a:r>
              <a:rPr lang="es-ES">
                <a:solidFill>
                  <a:srgbClr val="0070C0"/>
                </a:solidFill>
              </a:rPr>
              <a:t> Erasmus.</a:t>
            </a:r>
            <a:endParaRPr lang="es-ES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s-ES" b="1" dirty="0">
                <a:solidFill>
                  <a:srgbClr val="0070C0"/>
                </a:solidFill>
              </a:rPr>
              <a:t>2. </a:t>
            </a:r>
            <a:r>
              <a:rPr lang="es-ES" b="1" dirty="0" err="1">
                <a:solidFill>
                  <a:srgbClr val="0070C0"/>
                </a:solidFill>
              </a:rPr>
              <a:t>Diagnosi</a:t>
            </a:r>
            <a:r>
              <a:rPr lang="es-ES" b="1" dirty="0">
                <a:solidFill>
                  <a:srgbClr val="0070C0"/>
                </a:solidFill>
              </a:rPr>
              <a:t> i </a:t>
            </a:r>
            <a:r>
              <a:rPr lang="es-ES" b="1" dirty="0" err="1">
                <a:solidFill>
                  <a:srgbClr val="0070C0"/>
                </a:solidFill>
              </a:rPr>
              <a:t>identificació</a:t>
            </a:r>
            <a:r>
              <a:rPr lang="es-ES" b="1" dirty="0">
                <a:solidFill>
                  <a:srgbClr val="0070C0"/>
                </a:solidFill>
              </a:rPr>
              <a:t> de </a:t>
            </a:r>
            <a:r>
              <a:rPr lang="es-ES" b="1" dirty="0" err="1">
                <a:solidFill>
                  <a:srgbClr val="0070C0"/>
                </a:solidFill>
              </a:rPr>
              <a:t>necessitats</a:t>
            </a:r>
            <a:endParaRPr lang="es-ES" b="1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70C0"/>
                </a:solidFill>
              </a:rPr>
              <a:t>Analitzar</a:t>
            </a:r>
            <a:r>
              <a:rPr lang="es-ES" dirty="0">
                <a:solidFill>
                  <a:srgbClr val="0070C0"/>
                </a:solidFill>
              </a:rPr>
              <a:t> </a:t>
            </a:r>
            <a:r>
              <a:rPr lang="es-ES" dirty="0" err="1">
                <a:solidFill>
                  <a:srgbClr val="0070C0"/>
                </a:solidFill>
              </a:rPr>
              <a:t>necessitats</a:t>
            </a:r>
            <a:r>
              <a:rPr lang="es-ES" dirty="0">
                <a:solidFill>
                  <a:srgbClr val="0070C0"/>
                </a:solidFill>
              </a:rPr>
              <a:t> formatives del centre.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70C0"/>
                </a:solidFill>
              </a:rPr>
              <a:t>Definir </a:t>
            </a:r>
            <a:r>
              <a:rPr lang="es-ES" dirty="0" err="1">
                <a:solidFill>
                  <a:srgbClr val="0070C0"/>
                </a:solidFill>
              </a:rPr>
              <a:t>objectius</a:t>
            </a:r>
            <a:r>
              <a:rPr lang="es-ES" dirty="0">
                <a:solidFill>
                  <a:srgbClr val="0070C0"/>
                </a:solidFill>
              </a:rPr>
              <a:t> del </a:t>
            </a:r>
            <a:r>
              <a:rPr lang="es-ES" dirty="0" err="1">
                <a:solidFill>
                  <a:srgbClr val="0070C0"/>
                </a:solidFill>
              </a:rPr>
              <a:t>projecte</a:t>
            </a:r>
            <a:r>
              <a:rPr lang="es-ES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s-ES" b="1" dirty="0">
                <a:solidFill>
                  <a:srgbClr val="0070C0"/>
                </a:solidFill>
              </a:rPr>
              <a:t>3. </a:t>
            </a:r>
            <a:r>
              <a:rPr lang="es-ES" b="1" dirty="0" err="1">
                <a:solidFill>
                  <a:srgbClr val="0070C0"/>
                </a:solidFill>
              </a:rPr>
              <a:t>Redacció</a:t>
            </a:r>
            <a:r>
              <a:rPr lang="es-ES" b="1" dirty="0">
                <a:solidFill>
                  <a:srgbClr val="0070C0"/>
                </a:solidFill>
              </a:rPr>
              <a:t> del </a:t>
            </a:r>
            <a:r>
              <a:rPr lang="es-ES" b="1" dirty="0" err="1">
                <a:solidFill>
                  <a:srgbClr val="0070C0"/>
                </a:solidFill>
              </a:rPr>
              <a:t>projecte</a:t>
            </a:r>
            <a:endParaRPr lang="es-ES" b="1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70C0"/>
                </a:solidFill>
              </a:rPr>
              <a:t>Utilitzar</a:t>
            </a:r>
            <a:r>
              <a:rPr lang="es-ES" dirty="0">
                <a:solidFill>
                  <a:srgbClr val="0070C0"/>
                </a:solidFill>
              </a:rPr>
              <a:t> la plataforma oficial Erasmus+ (EU </a:t>
            </a:r>
            <a:r>
              <a:rPr lang="es-ES" dirty="0" err="1">
                <a:solidFill>
                  <a:srgbClr val="0070C0"/>
                </a:solidFill>
              </a:rPr>
              <a:t>Login</a:t>
            </a:r>
            <a:r>
              <a:rPr lang="es-ES" dirty="0">
                <a:solidFill>
                  <a:srgbClr val="0070C0"/>
                </a:solidFill>
              </a:rPr>
              <a:t>).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70C0"/>
                </a:solidFill>
              </a:rPr>
              <a:t>Omplir</a:t>
            </a:r>
            <a:r>
              <a:rPr lang="es-ES" dirty="0">
                <a:solidFill>
                  <a:srgbClr val="0070C0"/>
                </a:solidFill>
              </a:rPr>
              <a:t> el </a:t>
            </a:r>
            <a:r>
              <a:rPr lang="es-ES" dirty="0" err="1">
                <a:solidFill>
                  <a:srgbClr val="0070C0"/>
                </a:solidFill>
              </a:rPr>
              <a:t>formulari</a:t>
            </a:r>
            <a:r>
              <a:rPr lang="es-ES" dirty="0">
                <a:solidFill>
                  <a:srgbClr val="0070C0"/>
                </a:solidFill>
              </a:rPr>
              <a:t> </a:t>
            </a:r>
            <a:r>
              <a:rPr lang="es-ES" dirty="0" err="1">
                <a:solidFill>
                  <a:srgbClr val="0070C0"/>
                </a:solidFill>
              </a:rPr>
              <a:t>amb</a:t>
            </a:r>
            <a:r>
              <a:rPr lang="es-ES" dirty="0">
                <a:solidFill>
                  <a:srgbClr val="0070C0"/>
                </a:solidFill>
              </a:rPr>
              <a:t> </a:t>
            </a:r>
            <a:r>
              <a:rPr lang="es-ES" dirty="0" err="1">
                <a:solidFill>
                  <a:srgbClr val="0070C0"/>
                </a:solidFill>
              </a:rPr>
              <a:t>objectius</a:t>
            </a:r>
            <a:r>
              <a:rPr lang="es-ES" dirty="0">
                <a:solidFill>
                  <a:srgbClr val="0070C0"/>
                </a:solidFill>
              </a:rPr>
              <a:t>, </a:t>
            </a:r>
            <a:r>
              <a:rPr lang="es-ES" dirty="0" err="1">
                <a:solidFill>
                  <a:srgbClr val="0070C0"/>
                </a:solidFill>
              </a:rPr>
              <a:t>activitats</a:t>
            </a:r>
            <a:r>
              <a:rPr lang="es-ES" dirty="0">
                <a:solidFill>
                  <a:srgbClr val="0070C0"/>
                </a:solidFill>
              </a:rPr>
              <a:t>, impacte, </a:t>
            </a:r>
            <a:r>
              <a:rPr lang="es-ES" dirty="0" err="1">
                <a:solidFill>
                  <a:srgbClr val="0070C0"/>
                </a:solidFill>
              </a:rPr>
              <a:t>pla</a:t>
            </a:r>
            <a:r>
              <a:rPr lang="es-ES" dirty="0">
                <a:solidFill>
                  <a:srgbClr val="0070C0"/>
                </a:solidFill>
              </a:rPr>
              <a:t> de </a:t>
            </a:r>
            <a:r>
              <a:rPr lang="es-ES" dirty="0" err="1">
                <a:solidFill>
                  <a:srgbClr val="0070C0"/>
                </a:solidFill>
              </a:rPr>
              <a:t>treball</a:t>
            </a:r>
            <a:r>
              <a:rPr lang="es-ES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4" name="Imagen 3" descr="Forma&#10;&#10;El contenido generado por IA puede ser incorrecto.">
            <a:extLst>
              <a:ext uri="{FF2B5EF4-FFF2-40B4-BE49-F238E27FC236}">
                <a16:creationId xmlns:a16="http://schemas.microsoft.com/office/drawing/2014/main" id="{FB71C151-6C70-7EAE-2C61-1D8EF22942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827" y="5722425"/>
            <a:ext cx="3111500" cy="103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233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EB671C-A7AE-0C11-32F7-69430FDBC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90DB7E31-6741-6397-3A8C-B01F50B6F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25" y="0"/>
            <a:ext cx="2381250" cy="14097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27B5FC8F-FD77-862F-06D4-48C199AA4F82}"/>
              </a:ext>
            </a:extLst>
          </p:cNvPr>
          <p:cNvSpPr txBox="1"/>
          <p:nvPr/>
        </p:nvSpPr>
        <p:spPr>
          <a:xfrm>
            <a:off x="3297382" y="486370"/>
            <a:ext cx="64377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>
                <a:solidFill>
                  <a:srgbClr val="002060"/>
                </a:solidFill>
              </a:rPr>
              <a:t>GUIA</a:t>
            </a:r>
            <a:r>
              <a:rPr lang="es-ES" sz="2400" b="1" dirty="0">
                <a:solidFill>
                  <a:srgbClr val="002060"/>
                </a:solidFill>
              </a:rPr>
              <a:t> PER PARTICIPAR EN EL PROGRAMA ERASMUS+ ESCOLAR, </a:t>
            </a:r>
            <a:r>
              <a:rPr lang="es-ES" sz="2400" b="1" dirty="0" err="1">
                <a:solidFill>
                  <a:srgbClr val="002060"/>
                </a:solidFill>
              </a:rPr>
              <a:t>ADULTS</a:t>
            </a:r>
            <a:r>
              <a:rPr lang="es-ES" sz="2400" b="1" dirty="0">
                <a:solidFill>
                  <a:srgbClr val="002060"/>
                </a:solidFill>
              </a:rPr>
              <a:t> I FP</a:t>
            </a: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A5E2CDD-4611-A36E-AE44-34755EB74661}"/>
              </a:ext>
            </a:extLst>
          </p:cNvPr>
          <p:cNvSpPr txBox="1"/>
          <p:nvPr/>
        </p:nvSpPr>
        <p:spPr>
          <a:xfrm>
            <a:off x="1885373" y="1848084"/>
            <a:ext cx="10087552" cy="3600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None/>
            </a:pPr>
            <a:r>
              <a:rPr lang="es-ES" sz="2400" b="1" dirty="0"/>
              <a:t>📝 </a:t>
            </a:r>
            <a:r>
              <a:rPr lang="es-ES" sz="2400" b="1" dirty="0" err="1">
                <a:solidFill>
                  <a:srgbClr val="0070C0"/>
                </a:solidFill>
              </a:rPr>
              <a:t>Passes</a:t>
            </a:r>
            <a:r>
              <a:rPr lang="es-ES" sz="2400" b="1" dirty="0">
                <a:solidFill>
                  <a:srgbClr val="0070C0"/>
                </a:solidFill>
              </a:rPr>
              <a:t> a seguir per </a:t>
            </a:r>
            <a:r>
              <a:rPr lang="es-ES" sz="2400" b="1" dirty="0" err="1">
                <a:solidFill>
                  <a:srgbClr val="0070C0"/>
                </a:solidFill>
              </a:rPr>
              <a:t>sol·licitar</a:t>
            </a:r>
            <a:r>
              <a:rPr lang="es-ES" sz="2400" b="1" dirty="0">
                <a:solidFill>
                  <a:srgbClr val="0070C0"/>
                </a:solidFill>
              </a:rPr>
              <a:t> KA1 i KA2</a:t>
            </a:r>
          </a:p>
          <a:p>
            <a:pPr>
              <a:lnSpc>
                <a:spcPct val="150000"/>
              </a:lnSpc>
              <a:buNone/>
            </a:pPr>
            <a:endParaRPr lang="es-ES" sz="2000" b="1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s-ES" sz="2000" b="1" dirty="0">
                <a:solidFill>
                  <a:srgbClr val="0070C0"/>
                </a:solidFill>
              </a:rPr>
              <a:t>4. </a:t>
            </a:r>
            <a:r>
              <a:rPr lang="es-ES" sz="2000" b="1" dirty="0" err="1">
                <a:solidFill>
                  <a:srgbClr val="0070C0"/>
                </a:solidFill>
              </a:rPr>
              <a:t>Enviament</a:t>
            </a:r>
            <a:r>
              <a:rPr lang="es-ES" sz="2000" b="1" dirty="0">
                <a:solidFill>
                  <a:srgbClr val="0070C0"/>
                </a:solidFill>
              </a:rPr>
              <a:t> de la </a:t>
            </a:r>
            <a:r>
              <a:rPr lang="es-ES" sz="2000" b="1" dirty="0" err="1">
                <a:solidFill>
                  <a:srgbClr val="0070C0"/>
                </a:solidFill>
              </a:rPr>
              <a:t>sol·licitud</a:t>
            </a:r>
            <a:endParaRPr lang="es-ES" sz="2000" b="1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70C0"/>
                </a:solidFill>
              </a:rPr>
              <a:t>A través de la web oficial del </a:t>
            </a:r>
            <a:r>
              <a:rPr lang="es-ES" sz="2000" dirty="0" err="1">
                <a:solidFill>
                  <a:srgbClr val="0070C0"/>
                </a:solidFill>
              </a:rPr>
              <a:t>SEPIE</a:t>
            </a:r>
            <a:r>
              <a:rPr lang="es-ES" sz="2000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s-ES" sz="2000" b="1" dirty="0">
                <a:solidFill>
                  <a:srgbClr val="0070C0"/>
                </a:solidFill>
              </a:rPr>
              <a:t>5. </a:t>
            </a:r>
            <a:r>
              <a:rPr lang="es-ES" sz="2000" b="1" dirty="0" err="1">
                <a:solidFill>
                  <a:srgbClr val="0070C0"/>
                </a:solidFill>
              </a:rPr>
              <a:t>Implementació</a:t>
            </a:r>
            <a:r>
              <a:rPr lang="es-ES" sz="2000" b="1" dirty="0">
                <a:solidFill>
                  <a:srgbClr val="0070C0"/>
                </a:solidFill>
              </a:rPr>
              <a:t> del </a:t>
            </a:r>
            <a:r>
              <a:rPr lang="es-ES" sz="2000" b="1" dirty="0" err="1">
                <a:solidFill>
                  <a:srgbClr val="0070C0"/>
                </a:solidFill>
              </a:rPr>
              <a:t>projecte</a:t>
            </a:r>
            <a:endParaRPr lang="es-ES" sz="2000" b="1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70C0"/>
                </a:solidFill>
              </a:rPr>
              <a:t>Un </a:t>
            </a:r>
            <a:r>
              <a:rPr lang="es-ES" sz="2000" dirty="0" err="1">
                <a:solidFill>
                  <a:srgbClr val="0070C0"/>
                </a:solidFill>
              </a:rPr>
              <a:t>cop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aprovat</a:t>
            </a:r>
            <a:r>
              <a:rPr lang="es-ES" sz="2000" dirty="0">
                <a:solidFill>
                  <a:srgbClr val="0070C0"/>
                </a:solidFill>
              </a:rPr>
              <a:t>, </a:t>
            </a:r>
            <a:r>
              <a:rPr lang="es-ES" sz="2000" dirty="0" err="1">
                <a:solidFill>
                  <a:srgbClr val="0070C0"/>
                </a:solidFill>
              </a:rPr>
              <a:t>dur</a:t>
            </a:r>
            <a:r>
              <a:rPr lang="es-ES" sz="2000" dirty="0">
                <a:solidFill>
                  <a:srgbClr val="0070C0"/>
                </a:solidFill>
              </a:rPr>
              <a:t> a </a:t>
            </a:r>
            <a:r>
              <a:rPr lang="es-ES" sz="2000" dirty="0" err="1">
                <a:solidFill>
                  <a:srgbClr val="0070C0"/>
                </a:solidFill>
              </a:rPr>
              <a:t>terme</a:t>
            </a:r>
            <a:r>
              <a:rPr lang="es-ES" sz="2000" dirty="0">
                <a:solidFill>
                  <a:srgbClr val="0070C0"/>
                </a:solidFill>
              </a:rPr>
              <a:t> les </a:t>
            </a:r>
            <a:r>
              <a:rPr lang="es-ES" sz="2000" dirty="0" err="1">
                <a:solidFill>
                  <a:srgbClr val="0070C0"/>
                </a:solidFill>
              </a:rPr>
              <a:t>activitats</a:t>
            </a:r>
            <a:r>
              <a:rPr lang="es-ES" sz="2000" dirty="0">
                <a:solidFill>
                  <a:srgbClr val="0070C0"/>
                </a:solidFill>
              </a:rPr>
              <a:t> planificades.</a:t>
            </a:r>
          </a:p>
          <a:p>
            <a:pPr>
              <a:lnSpc>
                <a:spcPct val="150000"/>
              </a:lnSpc>
              <a:buNone/>
            </a:pPr>
            <a:r>
              <a:rPr lang="es-ES" sz="2000" b="1" dirty="0">
                <a:solidFill>
                  <a:srgbClr val="0070C0"/>
                </a:solidFill>
              </a:rPr>
              <a:t>6. </a:t>
            </a:r>
            <a:r>
              <a:rPr lang="es-ES" sz="2000" b="1" dirty="0" err="1">
                <a:solidFill>
                  <a:srgbClr val="0070C0"/>
                </a:solidFill>
              </a:rPr>
              <a:t>Avaluació</a:t>
            </a:r>
            <a:r>
              <a:rPr lang="es-ES" sz="2000" b="1" dirty="0">
                <a:solidFill>
                  <a:srgbClr val="0070C0"/>
                </a:solidFill>
              </a:rPr>
              <a:t> i </a:t>
            </a:r>
            <a:r>
              <a:rPr lang="es-ES" sz="2000" b="1" dirty="0" err="1">
                <a:solidFill>
                  <a:srgbClr val="0070C0"/>
                </a:solidFill>
              </a:rPr>
              <a:t>difusió</a:t>
            </a:r>
            <a:endParaRPr lang="es-ES" sz="2000" b="1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70C0"/>
                </a:solidFill>
              </a:rPr>
              <a:t>Compartir </a:t>
            </a:r>
            <a:r>
              <a:rPr lang="es-ES" sz="2000" dirty="0" err="1">
                <a:solidFill>
                  <a:srgbClr val="0070C0"/>
                </a:solidFill>
              </a:rPr>
              <a:t>els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resultats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amb</a:t>
            </a:r>
            <a:r>
              <a:rPr lang="es-ES" sz="2000" dirty="0">
                <a:solidFill>
                  <a:srgbClr val="0070C0"/>
                </a:solidFill>
              </a:rPr>
              <a:t> la </a:t>
            </a:r>
            <a:r>
              <a:rPr lang="es-ES" sz="2000" dirty="0" err="1">
                <a:solidFill>
                  <a:srgbClr val="0070C0"/>
                </a:solidFill>
              </a:rPr>
              <a:t>comunitat</a:t>
            </a:r>
            <a:r>
              <a:rPr lang="es-ES" sz="2000" dirty="0">
                <a:solidFill>
                  <a:srgbClr val="0070C0"/>
                </a:solidFill>
              </a:rPr>
              <a:t> educativa.</a:t>
            </a:r>
          </a:p>
        </p:txBody>
      </p:sp>
      <p:pic>
        <p:nvPicPr>
          <p:cNvPr id="4" name="Imagen 3" descr="Forma&#10;&#10;El contenido generado por IA puede ser incorrecto.">
            <a:extLst>
              <a:ext uri="{FF2B5EF4-FFF2-40B4-BE49-F238E27FC236}">
                <a16:creationId xmlns:a16="http://schemas.microsoft.com/office/drawing/2014/main" id="{B9622A3B-9163-5867-2B1C-A71F1467C0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0" y="5769447"/>
            <a:ext cx="3111500" cy="103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85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01F96B-EEC5-9739-991D-31148ECD1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5556E903-F94C-6C75-0E2D-DA0E8F3E65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416"/>
            <a:ext cx="2381250" cy="14097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52A683B6-5B23-AB29-A863-F7F78313B7D2}"/>
              </a:ext>
            </a:extLst>
          </p:cNvPr>
          <p:cNvSpPr txBox="1"/>
          <p:nvPr/>
        </p:nvSpPr>
        <p:spPr>
          <a:xfrm>
            <a:off x="3297382" y="486370"/>
            <a:ext cx="64377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>
                <a:solidFill>
                  <a:srgbClr val="002060"/>
                </a:solidFill>
              </a:rPr>
              <a:t>GUIA</a:t>
            </a:r>
            <a:r>
              <a:rPr lang="es-ES" sz="2400" b="1" dirty="0">
                <a:solidFill>
                  <a:srgbClr val="002060"/>
                </a:solidFill>
              </a:rPr>
              <a:t> PER PARTICIPAR EN EL PROGRAMA ERASMUS+ ESCOLAR, </a:t>
            </a:r>
            <a:r>
              <a:rPr lang="es-ES" sz="2400" b="1" dirty="0" err="1">
                <a:solidFill>
                  <a:srgbClr val="002060"/>
                </a:solidFill>
              </a:rPr>
              <a:t>ADULTS</a:t>
            </a:r>
            <a:r>
              <a:rPr lang="es-ES" sz="2400" b="1" dirty="0">
                <a:solidFill>
                  <a:srgbClr val="002060"/>
                </a:solidFill>
              </a:rPr>
              <a:t> I FP</a:t>
            </a:r>
          </a:p>
          <a:p>
            <a:endParaRPr lang="es-ES" dirty="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BCE0D701-B66A-29BA-32E4-7EA3846E0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038806"/>
              </p:ext>
            </p:extLst>
          </p:nvPr>
        </p:nvGraphicFramePr>
        <p:xfrm>
          <a:off x="927325" y="2883804"/>
          <a:ext cx="10515600" cy="2194560"/>
        </p:xfrm>
        <a:graphic>
          <a:graphicData uri="http://schemas.openxmlformats.org/drawingml/2006/table">
            <a:tbl>
              <a:tblPr/>
              <a:tblGrid>
                <a:gridCol w="3505200">
                  <a:extLst>
                    <a:ext uri="{9D8B030D-6E8A-4147-A177-3AD203B41FA5}">
                      <a16:colId xmlns:a16="http://schemas.microsoft.com/office/drawing/2014/main" val="158669773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2821351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2840747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 dirty="0"/>
                        <a:t>Fase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 dirty="0"/>
                        <a:t>KA1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 dirty="0"/>
                        <a:t>KA2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7802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 dirty="0" err="1"/>
                        <a:t>Publicació</a:t>
                      </a:r>
                      <a:r>
                        <a:rPr lang="es-ES" dirty="0"/>
                        <a:t> </a:t>
                      </a:r>
                      <a:r>
                        <a:rPr lang="es-ES" dirty="0" err="1"/>
                        <a:t>convocatòria</a:t>
                      </a:r>
                      <a:endParaRPr lang="es-E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 dirty="0"/>
                        <a:t>Desembre - </a:t>
                      </a:r>
                      <a:r>
                        <a:rPr lang="es-ES" dirty="0" err="1"/>
                        <a:t>gener</a:t>
                      </a:r>
                      <a:endParaRPr lang="es-E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 dirty="0"/>
                        <a:t>Desembre - </a:t>
                      </a:r>
                      <a:r>
                        <a:rPr lang="es-ES" dirty="0" err="1"/>
                        <a:t>gener</a:t>
                      </a:r>
                      <a:endParaRPr lang="es-E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41735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/>
                        <a:t>Termini de presentació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/>
                        <a:t>Febrer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/>
                        <a:t>Març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8970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/>
                        <a:t>Resolució i aprovació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/>
                        <a:t>Maig - juny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/>
                        <a:t>Maig - juny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0588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/>
                        <a:t>Inici del projecte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/>
                        <a:t>A partir de l’1 de juny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pt-BR" dirty="0"/>
                        <a:t>A partir de l’1 de </a:t>
                      </a:r>
                      <a:r>
                        <a:rPr lang="pt-BR" dirty="0" err="1"/>
                        <a:t>setembre</a:t>
                      </a:r>
                      <a:endParaRPr lang="pt-BR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45630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/>
                        <a:t>Durada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/>
                        <a:t>12-24 mesos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ES" dirty="0"/>
                        <a:t>12-36 </a:t>
                      </a:r>
                      <a:r>
                        <a:rPr lang="es-ES" dirty="0" err="1"/>
                        <a:t>mesos</a:t>
                      </a:r>
                      <a:endParaRPr lang="es-E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193751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54C3417B-D770-4416-B18B-4FEC9630B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325" y="2109336"/>
            <a:ext cx="27109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📆 </a:t>
            </a:r>
            <a:r>
              <a:rPr kumimoji="0" lang="es-ES" altLang="es-ES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Calendari</a:t>
            </a:r>
            <a:r>
              <a:rPr kumimoji="0" lang="es-ES" altLang="es-E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orientatiu</a:t>
            </a:r>
            <a:endParaRPr kumimoji="0" lang="es-ES" altLang="es-E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Imagen 7" descr="Forma&#10;&#10;El contenido generado por IA puede ser incorrecto.">
            <a:extLst>
              <a:ext uri="{FF2B5EF4-FFF2-40B4-BE49-F238E27FC236}">
                <a16:creationId xmlns:a16="http://schemas.microsoft.com/office/drawing/2014/main" id="{8C057721-CE5C-F66B-8B8F-AB42D737CF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0" y="5769447"/>
            <a:ext cx="3111500" cy="103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48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642</Words>
  <Application>Microsoft Office PowerPoint</Application>
  <PresentationFormat>Panorámica</PresentationFormat>
  <Paragraphs>94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Tema de Office</vt:lpstr>
      <vt:lpstr> Què es Erasmus +?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Govern de les Illes Balears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Mónica Salgado Blesa</dc:creator>
  <cp:lastModifiedBy>Mónica Salgado Blesa</cp:lastModifiedBy>
  <cp:revision>3</cp:revision>
  <dcterms:created xsi:type="dcterms:W3CDTF">2025-08-22T10:59:01Z</dcterms:created>
  <dcterms:modified xsi:type="dcterms:W3CDTF">2025-08-25T07:46:15Z</dcterms:modified>
</cp:coreProperties>
</file>